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1.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2.xml" ContentType="application/vnd.openxmlformats-officedocument.presentationml.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omments/comment3.xml" ContentType="application/vnd.openxmlformats-officedocument.presentationml.comment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omments/comment4.xml" ContentType="application/vnd.openxmlformats-officedocument.presentationml.comment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8" r:id="rId1"/>
  </p:sldMasterIdLst>
  <p:notesMasterIdLst>
    <p:notesMasterId r:id="rId73"/>
  </p:notesMasterIdLst>
  <p:sldIdLst>
    <p:sldId id="256" r:id="rId2"/>
    <p:sldId id="804" r:id="rId3"/>
    <p:sldId id="857" r:id="rId4"/>
    <p:sldId id="791" r:id="rId5"/>
    <p:sldId id="803" r:id="rId6"/>
    <p:sldId id="792" r:id="rId7"/>
    <p:sldId id="801" r:id="rId8"/>
    <p:sldId id="813" r:id="rId9"/>
    <p:sldId id="830" r:id="rId10"/>
    <p:sldId id="757" r:id="rId11"/>
    <p:sldId id="821" r:id="rId12"/>
    <p:sldId id="822" r:id="rId13"/>
    <p:sldId id="800" r:id="rId14"/>
    <p:sldId id="802" r:id="rId15"/>
    <p:sldId id="909" r:id="rId16"/>
    <p:sldId id="912" r:id="rId17"/>
    <p:sldId id="861" r:id="rId18"/>
    <p:sldId id="860" r:id="rId19"/>
    <p:sldId id="899" r:id="rId20"/>
    <p:sldId id="900" r:id="rId21"/>
    <p:sldId id="915" r:id="rId22"/>
    <p:sldId id="904" r:id="rId23"/>
    <p:sldId id="905" r:id="rId24"/>
    <p:sldId id="906" r:id="rId25"/>
    <p:sldId id="907" r:id="rId26"/>
    <p:sldId id="903" r:id="rId27"/>
    <p:sldId id="265" r:id="rId28"/>
    <p:sldId id="923" r:id="rId29"/>
    <p:sldId id="266" r:id="rId30"/>
    <p:sldId id="864" r:id="rId31"/>
    <p:sldId id="865" r:id="rId32"/>
    <p:sldId id="866" r:id="rId33"/>
    <p:sldId id="867" r:id="rId34"/>
    <p:sldId id="868" r:id="rId35"/>
    <p:sldId id="869" r:id="rId36"/>
    <p:sldId id="870" r:id="rId37"/>
    <p:sldId id="871" r:id="rId38"/>
    <p:sldId id="873" r:id="rId39"/>
    <p:sldId id="924" r:id="rId40"/>
    <p:sldId id="876" r:id="rId41"/>
    <p:sldId id="878" r:id="rId42"/>
    <p:sldId id="879" r:id="rId43"/>
    <p:sldId id="880" r:id="rId44"/>
    <p:sldId id="881" r:id="rId45"/>
    <p:sldId id="882" r:id="rId46"/>
    <p:sldId id="883" r:id="rId47"/>
    <p:sldId id="884" r:id="rId48"/>
    <p:sldId id="885" r:id="rId49"/>
    <p:sldId id="886" r:id="rId50"/>
    <p:sldId id="917" r:id="rId51"/>
    <p:sldId id="887" r:id="rId52"/>
    <p:sldId id="925" r:id="rId53"/>
    <p:sldId id="889" r:id="rId54"/>
    <p:sldId id="890" r:id="rId55"/>
    <p:sldId id="891" r:id="rId56"/>
    <p:sldId id="892" r:id="rId57"/>
    <p:sldId id="893" r:id="rId58"/>
    <p:sldId id="914" r:id="rId59"/>
    <p:sldId id="921" r:id="rId60"/>
    <p:sldId id="908" r:id="rId61"/>
    <p:sldId id="842" r:id="rId62"/>
    <p:sldId id="340" r:id="rId63"/>
    <p:sldId id="836" r:id="rId64"/>
    <p:sldId id="843" r:id="rId65"/>
    <p:sldId id="841" r:id="rId66"/>
    <p:sldId id="920" r:id="rId67"/>
    <p:sldId id="919" r:id="rId68"/>
    <p:sldId id="851" r:id="rId69"/>
    <p:sldId id="911" r:id="rId70"/>
    <p:sldId id="918" r:id="rId71"/>
    <p:sldId id="839" r:id="rId72"/>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67983A1C-2CAC-8C49-A23E-E43773AFA8DD}">
          <p14:sldIdLst>
            <p14:sldId id="256"/>
            <p14:sldId id="804"/>
            <p14:sldId id="857"/>
          </p14:sldIdLst>
        </p14:section>
        <p14:section name="緑内障の診断" id="{1034B703-F4E1-2741-93B6-EBEE8A4E2EBE}">
          <p14:sldIdLst>
            <p14:sldId id="791"/>
            <p14:sldId id="803"/>
            <p14:sldId id="792"/>
            <p14:sldId id="801"/>
            <p14:sldId id="813"/>
            <p14:sldId id="830"/>
          </p14:sldIdLst>
        </p14:section>
        <p14:section name="機能と構造の重要性" id="{12DC096A-C684-1046-96C4-2C8FCB45EF18}">
          <p14:sldIdLst>
            <p14:sldId id="757"/>
            <p14:sldId id="821"/>
            <p14:sldId id="822"/>
            <p14:sldId id="800"/>
            <p14:sldId id="802"/>
          </p14:sldIdLst>
        </p14:section>
        <p14:section name="Structure-function relationship" id="{E8D2267A-70B9-DA47-AFBA-BBA5C45B29F6}">
          <p14:sldIdLst>
            <p14:sldId id="909"/>
            <p14:sldId id="912"/>
            <p14:sldId id="861"/>
            <p14:sldId id="860"/>
            <p14:sldId id="899"/>
            <p14:sldId id="900"/>
            <p14:sldId id="915"/>
            <p14:sldId id="904"/>
            <p14:sldId id="905"/>
            <p14:sldId id="906"/>
            <p14:sldId id="907"/>
            <p14:sldId id="903"/>
            <p14:sldId id="265"/>
            <p14:sldId id="923"/>
            <p14:sldId id="266"/>
            <p14:sldId id="864"/>
            <p14:sldId id="865"/>
            <p14:sldId id="866"/>
            <p14:sldId id="867"/>
            <p14:sldId id="868"/>
            <p14:sldId id="869"/>
            <p14:sldId id="870"/>
            <p14:sldId id="871"/>
            <p14:sldId id="873"/>
            <p14:sldId id="924"/>
            <p14:sldId id="876"/>
            <p14:sldId id="878"/>
            <p14:sldId id="879"/>
            <p14:sldId id="880"/>
            <p14:sldId id="881"/>
            <p14:sldId id="882"/>
            <p14:sldId id="883"/>
            <p14:sldId id="884"/>
            <p14:sldId id="885"/>
            <p14:sldId id="886"/>
            <p14:sldId id="917"/>
            <p14:sldId id="887"/>
            <p14:sldId id="925"/>
            <p14:sldId id="889"/>
            <p14:sldId id="890"/>
            <p14:sldId id="891"/>
            <p14:sldId id="892"/>
            <p14:sldId id="893"/>
            <p14:sldId id="914"/>
            <p14:sldId id="921"/>
          </p14:sldIdLst>
        </p14:section>
        <p14:section name="Keep_HFA24-2c" id="{2FC67A15-11D1-4441-840E-7DA5CE3E4D7D}">
          <p14:sldIdLst>
            <p14:sldId id="908"/>
            <p14:sldId id="842"/>
            <p14:sldId id="340"/>
            <p14:sldId id="836"/>
            <p14:sldId id="843"/>
            <p14:sldId id="841"/>
            <p14:sldId id="920"/>
            <p14:sldId id="919"/>
            <p14:sldId id="851"/>
            <p14:sldId id="911"/>
            <p14:sldId id="918"/>
            <p14:sldId id="839"/>
          </p14:sldIdLst>
        </p14:section>
      </p14:sectionLst>
    </p:ext>
    <p:ext uri="{EFAFB233-063F-42B5-8137-9DF3F51BA10A}">
      <p15:sldGuideLst xmlns:p15="http://schemas.microsoft.com/office/powerpoint/2012/main">
        <p15:guide id="1" orient="horz" pos="2205" userDrawn="1">
          <p15:clr>
            <a:srgbClr val="A4A3A4"/>
          </p15:clr>
        </p15:guide>
        <p15:guide id="2" pos="283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initials="" lastIdx="15" clrIdx="0"/>
  <p:cmAuthor id="2" name="Yoshimasa Tanabe" initial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D641D65-08C8-498D-ACF1-0FA0B6134859}">
  <a:tblStyle styleId="{BD641D65-08C8-498D-ACF1-0FA0B6134859}"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407"/>
    <p:restoredTop sz="76432"/>
  </p:normalViewPr>
  <p:slideViewPr>
    <p:cSldViewPr snapToGrid="0" snapToObjects="1" showGuides="1">
      <p:cViewPr varScale="1">
        <p:scale>
          <a:sx n="97" d="100"/>
          <a:sy n="97" d="100"/>
        </p:scale>
        <p:origin x="1440" y="184"/>
      </p:cViewPr>
      <p:guideLst>
        <p:guide orient="horz" pos="2205"/>
        <p:guide pos="2835"/>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10-14T18:55:27.384" idx="1">
    <p:pos x="6000" y="0"/>
    <p:text>MDがX軸　WRGCがY軸の方がよい
-Shumpei Ogawa</p:text>
  </p:cm>
  <p:cm authorId="1" dt="2017-10-14T18:55:27.384" idx="2">
    <p:pos x="6000" y="100"/>
    <p:text>直しました
-Yoshimasa Tanabe</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7-10-15T04:21:59.126" idx="5">
    <p:pos x="6000" y="200"/>
    <p:text>早期より良さそうな図ですよね。
-Yoshimasa Tanabe</p:text>
  </p:cm>
  <p:cm authorId="1" dt="2017-10-16T04:35:39.899" idx="3">
    <p:pos x="6000" y="0"/>
    <p:text>傾きが水平に近くなっているので相関が周りに比べて悪くなるのだと思います。
-Yoshimasa Tanabe</p:text>
  </p:cm>
  <p:cm authorId="1" dt="2017-10-16T04:35:39.899" idx="4">
    <p:pos x="6000" y="100"/>
    <p:text>うーん。これで相関わるいの？単にnが少ないだけじゃない？
-Shumpei Ogawa</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17-10-15T11:29:50.953" idx="8">
    <p:pos x="6000" y="200"/>
    <p:text>いいっすよ。もちろん。
-Shumpei Ogawa</p:text>
  </p:cm>
  <p:cm authorId="1" dt="2017-10-15T12:25:46.062" idx="6">
    <p:pos x="6000" y="0"/>
    <p:text>そういえば正常データだしちゃっていいんですか？
-Yoshimasa Tanabe</p:text>
  </p:cm>
  <p:cm authorId="1" dt="2017-10-15T12:25:46.062" idx="7">
    <p:pos x="6000" y="100"/>
    <p:text>あざーす！
-Yoshimasa Tanabe</p:text>
  </p:cm>
</p:cmLst>
</file>

<file path=ppt/comments/comment4.xml><?xml version="1.0" encoding="utf-8"?>
<p:cmLst xmlns:a="http://schemas.openxmlformats.org/drawingml/2006/main" xmlns:r="http://schemas.openxmlformats.org/officeDocument/2006/relationships" xmlns:p="http://schemas.openxmlformats.org/presentationml/2006/main">
  <p:cm authorId="1" dt="2017-10-14T19:35:36.289" idx="14">
    <p:pos x="6000" y="500"/>
    <p:text>対象数の違いかなと思ってました
-Yoshimasa Tanabe</p:text>
  </p:cm>
  <p:cm authorId="1" dt="2017-10-14T22:39:10.439" idx="11">
    <p:pos x="6000" y="200"/>
    <p:text>あっでもこれ平均ですね。対象数関係ないですね。
-Yoshimasa Tanabe</p:text>
  </p:cm>
  <p:cm authorId="1" dt="2017-10-16T21:10:49.484" idx="13">
    <p:pos x="6000" y="400"/>
    <p:text>convよりdispの方が少なくなると思ってたんですが緑内障ではdispのほうが多いんですね
-Yoshimasa Tanabe</p:text>
  </p:cm>
  <p:cm authorId="1" dt="2017-10-16T23:32:19.311" idx="10">
    <p:pos x="6000" y="100"/>
    <p:text>この図が一番おもしろいかもね。いいコメントがでると助かります。
-Shumpei Ogawa</p:text>
  </p:cm>
  <p:cm authorId="1" dt="2017-10-17T04:04:58.663" idx="9">
    <p:pos x="6000" y="0"/>
    <p:text>これって緑内障の人は同じ人が繰り返しているので1例1眼もしくは左右2眼にすると変わってきたりしないですかね？
-Yoshimasa Tanabe</p:text>
  </p:cm>
  <p:cm authorId="1" dt="2017-10-17T04:04:58.663" idx="12">
    <p:pos x="6000" y="300"/>
    <p:text>あれ、Healthy のdispがearlyより少ない。なんで？
-Shumpei Ogawa</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lstStyle>
            <a:lvl1pPr marL="0" marR="0" lvl="0" indent="0" algn="r"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lstStyle>
            <a:lvl1pPr marL="457200" marR="0" lvl="0"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1pPr>
            <a:lvl2pPr marL="914400" marR="0" lvl="1"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2pPr>
            <a:lvl3pPr marL="1371600" marR="0" lvl="2"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3pPr>
            <a:lvl4pPr marL="1828800" marR="0" lvl="3"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4pPr>
            <a:lvl5pPr marL="2286000" marR="0" lvl="4"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5pPr>
            <a:lvl6pPr marL="2743200" marR="0" lvl="5"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6pPr>
            <a:lvl7pPr marL="3200400" marR="0" lvl="6"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7pPr>
            <a:lvl8pPr marL="3657600" marR="0" lvl="7"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8pPr>
            <a:lvl9pPr marL="4114800" marR="0" lvl="8"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ja-JP"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79" name="Google Shape;79;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実際に、</a:t>
            </a:r>
            <a:r>
              <a:rPr kumimoji="1" lang="en-US" altLang="ja-JP" dirty="0" err="1"/>
              <a:t>Garway</a:t>
            </a:r>
            <a:r>
              <a:rPr kumimoji="1" lang="en-US" altLang="ja-JP" dirty="0"/>
              <a:t> heath</a:t>
            </a:r>
            <a:r>
              <a:rPr kumimoji="1" lang="ja-JP" altLang="en-US"/>
              <a:t>　</a:t>
            </a:r>
            <a:r>
              <a:rPr kumimoji="1" lang="en-US" altLang="ja-JP" dirty="0"/>
              <a:t>map</a:t>
            </a:r>
            <a:r>
              <a:rPr kumimoji="1" lang="ja-JP" altLang="en-US"/>
              <a:t>を用いて検討を行った、２つの論文を紹介したいと思います。</a:t>
            </a:r>
            <a:endParaRPr kumimoji="1" lang="en-US" altLang="ja-JP"/>
          </a:p>
          <a:p>
            <a:endParaRPr kumimoji="1" lang="en-US" altLang="ja-JP" dirty="0"/>
          </a:p>
          <a:p>
            <a:r>
              <a:rPr kumimoji="1" lang="en-US" altLang="ja-JP" dirty="0"/>
              <a:t>G-H</a:t>
            </a:r>
            <a:r>
              <a:rPr kumimoji="1" lang="ja-JP" altLang="en-US"/>
              <a:t>の</a:t>
            </a:r>
            <a:r>
              <a:rPr kumimoji="1" lang="en-US" altLang="ja-JP" dirty="0"/>
              <a:t>24-2</a:t>
            </a:r>
            <a:r>
              <a:rPr kumimoji="1" lang="ja-JP" altLang="en-US"/>
              <a:t>と</a:t>
            </a:r>
            <a:r>
              <a:rPr kumimoji="1" lang="en-US" altLang="ja-JP" dirty="0"/>
              <a:t>RNFLT</a:t>
            </a:r>
            <a:r>
              <a:rPr kumimoji="1" lang="ja-JP" altLang="en-US"/>
              <a:t>の各セクターの相関係数</a:t>
            </a:r>
            <a:r>
              <a:rPr kumimoji="1" lang="en-US" altLang="ja-JP" dirty="0"/>
              <a:t>R2 </a:t>
            </a:r>
            <a:r>
              <a:rPr kumimoji="1" lang="ja-JP" altLang="en-US"/>
              <a:t>を調べると、上耳側と下耳側が約</a:t>
            </a:r>
            <a:r>
              <a:rPr kumimoji="1" lang="en-US" altLang="ja-JP" dirty="0"/>
              <a:t>0.5-6</a:t>
            </a:r>
            <a:r>
              <a:rPr kumimoji="1" lang="ja-JP" altLang="en-US"/>
              <a:t>、</a:t>
            </a:r>
          </a:p>
        </p:txBody>
      </p:sp>
      <p:sp>
        <p:nvSpPr>
          <p:cNvPr id="4" name="スライド番号プレースホルダー 3"/>
          <p:cNvSpPr>
            <a:spLocks noGrp="1"/>
          </p:cNvSpPr>
          <p:nvPr>
            <p:ph type="sldNum" idx="12"/>
          </p:nvPr>
        </p:nvSpPr>
        <p:spPr/>
        <p:txBody>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altLang="ja-JP" sz="1200" b="0" i="0" u="none" strike="noStrike" cap="none" smtClean="0">
                <a:solidFill>
                  <a:schemeClr val="dk1"/>
                </a:solidFill>
                <a:latin typeface="Calibri"/>
                <a:ea typeface="Calibri"/>
                <a:cs typeface="Calibri"/>
                <a:sym typeface="Calibri"/>
              </a:rPr>
              <a:t>12</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3265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スライド イメージ プレースホルダ 1"/>
          <p:cNvSpPr>
            <a:spLocks noGrp="1" noRot="1" noChangeAspect="1" noTextEdit="1"/>
          </p:cNvSpPr>
          <p:nvPr>
            <p:ph type="sldImg"/>
          </p:nvPr>
        </p:nvSpPr>
        <p:spPr>
          <a:ln/>
        </p:spPr>
      </p:sp>
      <p:sp>
        <p:nvSpPr>
          <p:cNvPr id="206851" name="ノート プレースホルダ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ja-JP" dirty="0"/>
              <a:t>Don Hood </a:t>
            </a:r>
            <a:r>
              <a:rPr lang="ja-JP" altLang="en-US"/>
              <a:t>らの</a:t>
            </a:r>
            <a:r>
              <a:rPr lang="en-US" altLang="ja-JP" dirty="0"/>
              <a:t>OCT</a:t>
            </a:r>
            <a:r>
              <a:rPr lang="ja-JP" altLang="en-US"/>
              <a:t>のフロアリング　エフェクトについてです。</a:t>
            </a:r>
            <a:br>
              <a:rPr lang="en-US" altLang="ja-JP" dirty="0"/>
            </a:br>
            <a:r>
              <a:rPr lang="ja-JP" altLang="en-US"/>
              <a:t>視神経乳頭の</a:t>
            </a:r>
            <a:r>
              <a:rPr lang="en-US" altLang="ja-JP" dirty="0"/>
              <a:t>RNFL</a:t>
            </a:r>
            <a:r>
              <a:rPr lang="ja-JP" altLang="en-US"/>
              <a:t>に対応する</a:t>
            </a:r>
            <a:r>
              <a:rPr lang="en-US" altLang="ja-JP" dirty="0"/>
              <a:t>HFA</a:t>
            </a:r>
            <a:r>
              <a:rPr lang="ja-JP" altLang="en-US"/>
              <a:t>検査点の網膜感度をプロットしてみると、</a:t>
            </a:r>
            <a:endParaRPr lang="en-US" altLang="ja-JP" dirty="0"/>
          </a:p>
          <a:p>
            <a:r>
              <a:rPr lang="ja-JP" altLang="en-US"/>
              <a:t>早期の段階では、</a:t>
            </a:r>
            <a:r>
              <a:rPr lang="en-US" altLang="ja-JP" dirty="0"/>
              <a:t>RNFLT</a:t>
            </a:r>
            <a:r>
              <a:rPr lang="ja-JP" altLang="en-US"/>
              <a:t>は</a:t>
            </a:r>
            <a:r>
              <a:rPr lang="en-US" altLang="ja-JP" dirty="0"/>
              <a:t>140</a:t>
            </a:r>
            <a:r>
              <a:rPr lang="ja-JP" altLang="en-US"/>
              <a:t>から</a:t>
            </a:r>
            <a:r>
              <a:rPr lang="en-US" altLang="ja-JP" dirty="0"/>
              <a:t>60</a:t>
            </a:r>
            <a:r>
              <a:rPr lang="ja-JP" altLang="en-US"/>
              <a:t>マイクロメートルに急激に減少しますが、</a:t>
            </a:r>
            <a:endParaRPr lang="en-US" altLang="ja-JP" dirty="0"/>
          </a:p>
          <a:p>
            <a:r>
              <a:rPr lang="ja-JP" altLang="en-US"/>
              <a:t>中期以降は、視野感度の低下に比べて、</a:t>
            </a:r>
            <a:r>
              <a:rPr lang="en-US" altLang="ja-JP" dirty="0"/>
              <a:t>RNFLT</a:t>
            </a:r>
            <a:r>
              <a:rPr lang="ja-JP" altLang="en-US"/>
              <a:t>の減少スピードは鈍化します。</a:t>
            </a:r>
            <a:endParaRPr lang="en-US" altLang="ja-JP" dirty="0"/>
          </a:p>
          <a:p>
            <a:endParaRPr lang="en-US" altLang="ja-JP" dirty="0"/>
          </a:p>
          <a:p>
            <a:r>
              <a:rPr lang="ja-JP" altLang="en-US"/>
              <a:t>このため早期診断での</a:t>
            </a:r>
            <a:r>
              <a:rPr lang="en-US" altLang="ja-JP" dirty="0"/>
              <a:t>OCT</a:t>
            </a:r>
            <a:r>
              <a:rPr lang="ja-JP" altLang="en-US"/>
              <a:t>の有用性と、中期以降の進行検出力の低下が示唆されます。</a:t>
            </a:r>
          </a:p>
        </p:txBody>
      </p:sp>
      <p:sp>
        <p:nvSpPr>
          <p:cNvPr id="206852" name="スライド番号プレースホルダ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fld id="{096D6A2F-18A1-497E-ADBF-03AA3E51EA9A}" type="slidenum">
              <a:rPr lang="ja-JP" altLang="en-US" smtClean="0">
                <a:solidFill>
                  <a:srgbClr val="000000"/>
                </a:solidFill>
              </a:rPr>
              <a:pPr eaLnBrk="1" hangingPunct="1"/>
              <a:t>13</a:t>
            </a:fld>
            <a:endParaRPr lang="ja-JP" altLang="en-US">
              <a:solidFill>
                <a:srgbClr val="000000"/>
              </a:solidFill>
            </a:endParaRPr>
          </a:p>
        </p:txBody>
      </p:sp>
    </p:spTree>
    <p:extLst>
      <p:ext uri="{BB962C8B-B14F-4D97-AF65-F5344CB8AC3E}">
        <p14:creationId xmlns:p14="http://schemas.microsoft.com/office/powerpoint/2010/main" val="1740361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OCT</a:t>
            </a:r>
            <a:r>
              <a:rPr lang="ja-JP" altLang="en-US" sz="1200" b="0" i="0" u="none" strike="noStrike" cap="none">
                <a:solidFill>
                  <a:schemeClr val="dk1"/>
                </a:solidFill>
                <a:latin typeface="Calibri"/>
                <a:ea typeface="Calibri"/>
                <a:cs typeface="Calibri"/>
                <a:sym typeface="Calibri"/>
              </a:rPr>
              <a:t>優勢の現在でも、</a:t>
            </a:r>
            <a:r>
              <a:rPr lang="en-US" altLang="ja-JP" sz="1200" b="0" i="0" u="none" strike="noStrike" cap="none" dirty="0">
                <a:solidFill>
                  <a:schemeClr val="dk1"/>
                </a:solidFill>
                <a:latin typeface="Calibri"/>
                <a:ea typeface="Calibri"/>
                <a:cs typeface="Calibri"/>
                <a:sym typeface="Calibri"/>
              </a:rPr>
              <a:t>structure-function relationship</a:t>
            </a:r>
            <a:r>
              <a:rPr lang="ja-JP" altLang="en-US" sz="1200" b="0" i="0" u="none" strike="noStrike" cap="none">
                <a:solidFill>
                  <a:schemeClr val="dk1"/>
                </a:solidFill>
                <a:latin typeface="Calibri"/>
                <a:ea typeface="Calibri"/>
                <a:cs typeface="Calibri"/>
                <a:sym typeface="Calibri"/>
              </a:rPr>
              <a:t>を考慮することは、病態理解、臨床応用において重要であることには代わりありません。</a:t>
            </a:r>
            <a:endParaRPr sz="1200" b="0" i="0" u="none" strike="noStrike" cap="none" dirty="0">
              <a:solidFill>
                <a:schemeClr val="dk1"/>
              </a:solidFill>
              <a:latin typeface="Calibri"/>
              <a:ea typeface="Calibri"/>
              <a:cs typeface="Calibri"/>
              <a:sym typeface="Calibri"/>
            </a:endParaRPr>
          </a:p>
        </p:txBody>
      </p:sp>
      <p:sp>
        <p:nvSpPr>
          <p:cNvPr id="79" name="Google Shape;79;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973625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8d7913553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Google Shape;228;g28d791355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そのためハーベルスらは、</a:t>
            </a:r>
            <a:r>
              <a:rPr lang="en-US" altLang="ja-JP" sz="1050" b="0" i="0" u="none" strike="noStrike" cap="none" dirty="0">
                <a:solidFill>
                  <a:schemeClr val="dk1"/>
                </a:solidFill>
                <a:latin typeface="Calibri"/>
                <a:ea typeface="Calibri"/>
                <a:cs typeface="Calibri"/>
                <a:sym typeface="Calibri"/>
              </a:rPr>
              <a:t>40</a:t>
            </a:r>
            <a:r>
              <a:rPr lang="ja-JP" altLang="en-US" sz="1050" b="0" i="0" u="none" strike="noStrike" cap="none">
                <a:solidFill>
                  <a:schemeClr val="dk1"/>
                </a:solidFill>
                <a:latin typeface="Calibri"/>
                <a:ea typeface="Calibri"/>
                <a:cs typeface="Calibri"/>
                <a:sym typeface="Calibri"/>
              </a:rPr>
              <a:t>例の猿に視野検査をトレーニングし、レーザーを用いて緑内障モデルとして、視野検査と</a:t>
            </a:r>
            <a:r>
              <a:rPr lang="en-US" altLang="ja-JP" sz="1050" b="0" i="0" u="none" strike="noStrike" cap="none" dirty="0">
                <a:solidFill>
                  <a:schemeClr val="dk1"/>
                </a:solidFill>
                <a:latin typeface="Calibri"/>
                <a:ea typeface="Calibri"/>
                <a:cs typeface="Calibri"/>
                <a:sym typeface="Calibri"/>
              </a:rPr>
              <a:t>OCT</a:t>
            </a:r>
            <a:r>
              <a:rPr lang="ja-JP" altLang="en-US" sz="1050" b="0" i="0" u="none" strike="noStrike" cap="none">
                <a:solidFill>
                  <a:schemeClr val="dk1"/>
                </a:solidFill>
                <a:latin typeface="Calibri"/>
                <a:ea typeface="Calibri"/>
                <a:cs typeface="Calibri"/>
                <a:sym typeface="Calibri"/>
              </a:rPr>
              <a:t>のよる網膜厚みの関係を調べました。</a:t>
            </a:r>
            <a:endParaRPr lang="en-US" altLang="ja-JP" sz="105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r>
              <a:rPr lang="en-US" altLang="ja-JP" sz="1050" b="0" i="0" u="none" strike="noStrike" cap="none" dirty="0">
                <a:solidFill>
                  <a:schemeClr val="dk1"/>
                </a:solidFill>
                <a:latin typeface="Calibri"/>
                <a:ea typeface="Calibri"/>
                <a:cs typeface="Calibri"/>
                <a:sym typeface="Calibri"/>
              </a:rPr>
              <a:t>SAP</a:t>
            </a:r>
            <a:r>
              <a:rPr lang="ja-JP" altLang="en-US" sz="1050" b="0" i="0" u="none" strike="noStrike" cap="none">
                <a:solidFill>
                  <a:schemeClr val="dk1"/>
                </a:solidFill>
                <a:latin typeface="Calibri"/>
                <a:ea typeface="Calibri"/>
                <a:cs typeface="Calibri"/>
                <a:sym typeface="Calibri"/>
              </a:rPr>
              <a:t>の網膜感度［ｄ</a:t>
            </a:r>
            <a:r>
              <a:rPr lang="en-US" altLang="ja-JP" sz="1050" b="0" i="0" u="none" strike="noStrike" cap="none" dirty="0">
                <a:solidFill>
                  <a:schemeClr val="dk1"/>
                </a:solidFill>
                <a:latin typeface="Calibri"/>
                <a:ea typeface="Calibri"/>
                <a:cs typeface="Calibri"/>
                <a:sym typeface="Calibri"/>
              </a:rPr>
              <a:t>B</a:t>
            </a:r>
            <a:r>
              <a:rPr lang="ja-JP" altLang="en-US" sz="1050" b="0" i="0" u="none" strike="noStrike" cap="none">
                <a:solidFill>
                  <a:schemeClr val="dk1"/>
                </a:solidFill>
                <a:latin typeface="Calibri"/>
                <a:ea typeface="Calibri"/>
                <a:cs typeface="Calibri"/>
                <a:sym typeface="Calibri"/>
              </a:rPr>
              <a:t>］と</a:t>
            </a:r>
            <a:r>
              <a:rPr lang="en-US" altLang="ja-JP" sz="1050" b="0" i="0" u="none" strike="noStrike" cap="none" dirty="0">
                <a:solidFill>
                  <a:schemeClr val="dk1"/>
                </a:solidFill>
                <a:latin typeface="Calibri"/>
                <a:ea typeface="Calibri"/>
                <a:cs typeface="Calibri"/>
                <a:sym typeface="Calibri"/>
              </a:rPr>
              <a:t>RGC</a:t>
            </a:r>
            <a:r>
              <a:rPr lang="ja-JP" altLang="en-US" sz="1050" b="0" i="0" u="none" strike="noStrike" cap="none">
                <a:solidFill>
                  <a:schemeClr val="dk1"/>
                </a:solidFill>
                <a:latin typeface="Calibri"/>
                <a:ea typeface="Calibri"/>
                <a:cs typeface="Calibri"/>
                <a:sym typeface="Calibri"/>
              </a:rPr>
              <a:t>数［ｄ</a:t>
            </a:r>
            <a:r>
              <a:rPr lang="en-US" altLang="ja-JP" sz="1050" b="0" i="0" u="none" strike="noStrike" cap="none" dirty="0">
                <a:solidFill>
                  <a:schemeClr val="dk1"/>
                </a:solidFill>
                <a:latin typeface="Calibri"/>
                <a:ea typeface="Calibri"/>
                <a:cs typeface="Calibri"/>
                <a:sym typeface="Calibri"/>
              </a:rPr>
              <a:t>B</a:t>
            </a:r>
            <a:r>
              <a:rPr lang="ja-JP" altLang="en-US" sz="1050" b="0" i="0" u="none" strike="noStrike" cap="none">
                <a:solidFill>
                  <a:schemeClr val="dk1"/>
                </a:solidFill>
                <a:latin typeface="Calibri"/>
                <a:ea typeface="Calibri"/>
                <a:cs typeface="Calibri"/>
                <a:sym typeface="Calibri"/>
              </a:rPr>
              <a:t>］の関係は直線的であること。</a:t>
            </a:r>
            <a:endParaRPr lang="en-US" altLang="ja-JP" sz="105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lang="en-US" altLang="ja-JP" sz="105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lang="en-US" altLang="ja-JP" sz="105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構造と機能からRGC数を共通単位としてあらわすことを提案しました。またメデーロスらはハーベルスモデルをもとに構造と機能から推定rgc数をあわせて評価するwrgcを提案しました。</a:t>
            </a:r>
            <a:r>
              <a:rPr lang="ja-JP" sz="1100" b="0" i="0" u="none" strike="noStrike" cap="none">
                <a:solidFill>
                  <a:schemeClr val="dk1"/>
                </a:solidFill>
                <a:highlight>
                  <a:srgbClr val="FFFFFF"/>
                </a:highlight>
                <a:latin typeface="Times New Roman"/>
                <a:ea typeface="Times New Roman"/>
                <a:cs typeface="Times New Roman"/>
                <a:sym typeface="Times New Roman"/>
              </a:rPr>
              <a:t>疾患の重篤度に応じて重み付けして平均化することにより、組み合わせた測定値を算出します。</a:t>
            </a:r>
            <a:endParaRPr sz="1100" b="0" i="0" u="none" strike="noStrike" cap="none" dirty="0">
              <a:solidFill>
                <a:schemeClr val="dk1"/>
              </a:solidFill>
              <a:highlight>
                <a:srgbClr val="FFFFFF"/>
              </a:highlight>
              <a:latin typeface="Times New Roman"/>
              <a:ea typeface="Times New Roman"/>
              <a:cs typeface="Times New Roman"/>
              <a:sym typeface="Times New Roman"/>
            </a:endParaRPr>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それぞれの算出方法を説明します。</a:t>
            </a:r>
            <a:endParaRPr dirty="0"/>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まずOCTからのRGC数の算出方法は、</a:t>
            </a:r>
            <a:br>
              <a:rPr lang="ja-JP" sz="1050" b="0" i="0" u="none" strike="noStrike" cap="none">
                <a:solidFill>
                  <a:schemeClr val="dk1"/>
                </a:solidFill>
                <a:latin typeface="Calibri"/>
                <a:ea typeface="Calibri"/>
                <a:cs typeface="Calibri"/>
                <a:sym typeface="Calibri"/>
              </a:rPr>
            </a:br>
            <a:r>
              <a:rPr lang="ja-JP" sz="1050" b="0" i="0" u="none" strike="noStrike" cap="none">
                <a:solidFill>
                  <a:schemeClr val="dk1"/>
                </a:solidFill>
                <a:latin typeface="Calibri"/>
                <a:ea typeface="Calibri"/>
                <a:cs typeface="Calibri"/>
                <a:sym typeface="Calibri"/>
              </a:rPr>
              <a:t>軸索密度 (d)は年齢により補正されます。</a:t>
            </a:r>
            <a:br>
              <a:rPr lang="ja-JP" sz="1050" b="0" i="0" u="none" strike="noStrike" cap="none">
                <a:solidFill>
                  <a:schemeClr val="dk1"/>
                </a:solidFill>
                <a:latin typeface="Calibri"/>
                <a:ea typeface="Calibri"/>
                <a:cs typeface="Calibri"/>
                <a:sym typeface="Calibri"/>
              </a:rPr>
            </a:br>
            <a:r>
              <a:rPr lang="ja-JP" sz="1050" b="0" i="0" u="none" strike="noStrike" cap="none">
                <a:solidFill>
                  <a:schemeClr val="dk1"/>
                </a:solidFill>
                <a:latin typeface="Calibri"/>
                <a:ea typeface="Calibri"/>
                <a:cs typeface="Calibri"/>
                <a:sym typeface="Calibri"/>
              </a:rPr>
              <a:t>補正係数(c)は、MD値に応じてRNFLにおける軸索 と非軸索部分を変化させます。</a:t>
            </a:r>
            <a:br>
              <a:rPr lang="ja-JP" sz="1050" b="0" i="0" u="none" strike="noStrike" cap="none">
                <a:solidFill>
                  <a:schemeClr val="dk1"/>
                </a:solidFill>
                <a:latin typeface="Calibri"/>
                <a:ea typeface="Calibri"/>
                <a:cs typeface="Calibri"/>
                <a:sym typeface="Calibri"/>
              </a:rPr>
            </a:br>
            <a:r>
              <a:rPr lang="ja-JP" sz="1050" b="0" i="0" u="none" strike="noStrike" cap="none">
                <a:solidFill>
                  <a:schemeClr val="dk1"/>
                </a:solidFill>
                <a:latin typeface="Calibri"/>
                <a:ea typeface="Calibri"/>
                <a:cs typeface="Calibri"/>
                <a:sym typeface="Calibri"/>
              </a:rPr>
              <a:t>平均cpRNFLの厚みと、discOCTスキャンの円周360°の長さより求められます。</a:t>
            </a:r>
            <a:br>
              <a:rPr lang="ja-JP" sz="1050" b="0" i="0" u="none" strike="noStrike" cap="none">
                <a:solidFill>
                  <a:schemeClr val="dk1"/>
                </a:solidFill>
                <a:latin typeface="Calibri"/>
                <a:ea typeface="Calibri"/>
                <a:cs typeface="Calibri"/>
                <a:sym typeface="Calibri"/>
              </a:rPr>
            </a:br>
            <a:r>
              <a:rPr lang="ja-JP" sz="1050" b="0" i="0" u="none" strike="noStrike" cap="none">
                <a:solidFill>
                  <a:schemeClr val="dk1"/>
                </a:solidFill>
                <a:latin typeface="Calibri"/>
                <a:ea typeface="Calibri"/>
                <a:cs typeface="Calibri"/>
                <a:sym typeface="Calibri"/>
              </a:rPr>
              <a:t>次にSAPからの算出方法は、mおよびbは定数で、偏心度ecから算出されます。</a:t>
            </a:r>
            <a:endParaRPr dirty="0"/>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一測定点におけるGaglion cell数（GC）は、網膜感度ｓ［dBデシベル］と定数ｍ，ｂ から求められます。</a:t>
            </a:r>
            <a:endParaRPr dirty="0"/>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すべての測定点でのGCをせきさんしたものがSAPrgcとなります。</a:t>
            </a:r>
            <a:endParaRPr dirty="0"/>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次にwrgcの算出方法は、OCTrgcとSAPrgcの両者を合わせて算出します。wrgcは早期では、MD値によって、OCTから推定されるRGCに重きをおいて、後期では、SAPから推定されるRGCに重きをおいて算出されます。たとえばMD値が0の場合はSAPrgcが0になりOCTrgcのみが算出されます。またMD値が-30の場合はOCTrgcが0になりSAPrgcが算出されます★</a:t>
            </a:r>
            <a:endParaRPr dirty="0"/>
          </a:p>
        </p:txBody>
      </p:sp>
      <p:sp>
        <p:nvSpPr>
          <p:cNvPr id="229" name="Google Shape;229;g28d7913553_0_0: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372995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そのためハーベルスらは、構造と機能からRGC数を共通単位としてあらわすことを提案しました。またメデーロスらはハーベルスモデルをもとに構造と機能から推定rgc数をあわせて評価するwrgcを提案しました。</a:t>
            </a:r>
            <a:r>
              <a:rPr lang="ja-JP" sz="1100" b="0" i="0" u="none" strike="noStrike" cap="none">
                <a:solidFill>
                  <a:schemeClr val="dk1"/>
                </a:solidFill>
                <a:highlight>
                  <a:srgbClr val="FFFFFF"/>
                </a:highlight>
                <a:latin typeface="Times New Roman"/>
                <a:ea typeface="Times New Roman"/>
                <a:cs typeface="Times New Roman"/>
                <a:sym typeface="Times New Roman"/>
              </a:rPr>
              <a:t>疾患の重篤度に応じて重み付けして平均化することにより、組み合わせた測定値を算出します。</a:t>
            </a:r>
            <a:endParaRPr sz="1100" b="0" i="0" u="none" strike="noStrike" cap="none" dirty="0">
              <a:solidFill>
                <a:schemeClr val="dk1"/>
              </a:solidFill>
              <a:highlight>
                <a:srgbClr val="FFFFFF"/>
              </a:highlight>
              <a:latin typeface="Times New Roman"/>
              <a:ea typeface="Times New Roman"/>
              <a:cs typeface="Times New Roman"/>
              <a:sym typeface="Times New Roman"/>
            </a:endParaRPr>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それぞれの算出方法を説明します。</a:t>
            </a:r>
            <a:endParaRPr dirty="0"/>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まずOCTからのRGC数の算出方法は、</a:t>
            </a:r>
            <a:br>
              <a:rPr lang="ja-JP" sz="1050" b="0" i="0" u="none" strike="noStrike" cap="none">
                <a:solidFill>
                  <a:schemeClr val="dk1"/>
                </a:solidFill>
                <a:latin typeface="Calibri"/>
                <a:ea typeface="Calibri"/>
                <a:cs typeface="Calibri"/>
                <a:sym typeface="Calibri"/>
              </a:rPr>
            </a:br>
            <a:r>
              <a:rPr lang="ja-JP" sz="1050" b="0" i="0" u="none" strike="noStrike" cap="none">
                <a:solidFill>
                  <a:schemeClr val="dk1"/>
                </a:solidFill>
                <a:latin typeface="Calibri"/>
                <a:ea typeface="Calibri"/>
                <a:cs typeface="Calibri"/>
                <a:sym typeface="Calibri"/>
              </a:rPr>
              <a:t>軸索密度 (d)は年齢により補正されます。</a:t>
            </a:r>
            <a:br>
              <a:rPr lang="ja-JP" sz="1050" b="0" i="0" u="none" strike="noStrike" cap="none">
                <a:solidFill>
                  <a:schemeClr val="dk1"/>
                </a:solidFill>
                <a:latin typeface="Calibri"/>
                <a:ea typeface="Calibri"/>
                <a:cs typeface="Calibri"/>
                <a:sym typeface="Calibri"/>
              </a:rPr>
            </a:br>
            <a:r>
              <a:rPr lang="ja-JP" sz="1050" b="0" i="0" u="none" strike="noStrike" cap="none">
                <a:solidFill>
                  <a:schemeClr val="dk1"/>
                </a:solidFill>
                <a:latin typeface="Calibri"/>
                <a:ea typeface="Calibri"/>
                <a:cs typeface="Calibri"/>
                <a:sym typeface="Calibri"/>
              </a:rPr>
              <a:t>補正係数(c)は、MD値に応じてRNFLにおける軸索 と非軸索部分を変化させます。</a:t>
            </a:r>
            <a:br>
              <a:rPr lang="ja-JP" sz="1050" b="0" i="0" u="none" strike="noStrike" cap="none">
                <a:solidFill>
                  <a:schemeClr val="dk1"/>
                </a:solidFill>
                <a:latin typeface="Calibri"/>
                <a:ea typeface="Calibri"/>
                <a:cs typeface="Calibri"/>
                <a:sym typeface="Calibri"/>
              </a:rPr>
            </a:br>
            <a:r>
              <a:rPr lang="ja-JP" sz="1050" b="0" i="0" u="none" strike="noStrike" cap="none">
                <a:solidFill>
                  <a:schemeClr val="dk1"/>
                </a:solidFill>
                <a:latin typeface="Calibri"/>
                <a:ea typeface="Calibri"/>
                <a:cs typeface="Calibri"/>
                <a:sym typeface="Calibri"/>
              </a:rPr>
              <a:t>平均cpRNFLの厚みと、discOCTスキャンの円周360°の長さより求められます。</a:t>
            </a:r>
            <a:br>
              <a:rPr lang="ja-JP" sz="1050" b="0" i="0" u="none" strike="noStrike" cap="none">
                <a:solidFill>
                  <a:schemeClr val="dk1"/>
                </a:solidFill>
                <a:latin typeface="Calibri"/>
                <a:ea typeface="Calibri"/>
                <a:cs typeface="Calibri"/>
                <a:sym typeface="Calibri"/>
              </a:rPr>
            </a:br>
            <a:r>
              <a:rPr lang="ja-JP" sz="1050" b="0" i="0" u="none" strike="noStrike" cap="none">
                <a:solidFill>
                  <a:schemeClr val="dk1"/>
                </a:solidFill>
                <a:latin typeface="Calibri"/>
                <a:ea typeface="Calibri"/>
                <a:cs typeface="Calibri"/>
                <a:sym typeface="Calibri"/>
              </a:rPr>
              <a:t>次にSAPからの算出方法は、mおよびbは定数で、偏心度ecから算出されます。</a:t>
            </a:r>
            <a:endParaRPr dirty="0"/>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一測定点におけるGaglion cell数（GC）は、網膜感度ｓ［dBデシベル］と定数ｍ，ｂ から求められます。</a:t>
            </a:r>
            <a:endParaRPr dirty="0"/>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すべての測定点でのGCをせきさんしたものがSAPrgcとなります。</a:t>
            </a:r>
            <a:endParaRPr dirty="0"/>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次にwrgcの算出方法は、OCTrgcとSAPrgcの両者を合わせて算出します。wrgcは早期では、MD値によって、OCTから推定されるRGCに重きをおいて、後期では、SAPから推定されるRGCに重きをおいて算出されます。たとえばMD値が0の場合はSAPrgcが0になりOCTrgcのみが算出されます。またMD値が-30の場合はOCTrgcが0になりSAPrgcが算出されます★</a:t>
            </a:r>
            <a:endParaRPr dirty="0"/>
          </a:p>
        </p:txBody>
      </p:sp>
      <p:sp>
        <p:nvSpPr>
          <p:cNvPr id="206" name="Google Shape;206;p10: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18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559529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360"/>
              </a:spcBef>
              <a:spcAft>
                <a:spcPts val="0"/>
              </a:spcAft>
              <a:buClrTx/>
              <a:buSzTx/>
              <a:buFontTx/>
              <a:buNone/>
              <a:tabLst/>
              <a:defRPr/>
            </a:pPr>
            <a:r>
              <a:rPr kumimoji="1" lang="ja-JP" altLang="en-US" sz="1050" b="0" i="0" u="none" strike="noStrike" kern="1200" cap="none">
                <a:solidFill>
                  <a:schemeClr val="tx1"/>
                </a:solidFill>
                <a:latin typeface="+mn-ea"/>
                <a:ea typeface="+mn-ea"/>
                <a:cs typeface="Calibri"/>
                <a:sym typeface="Calibri"/>
              </a:rPr>
              <a:t>Ｗ</a:t>
            </a:r>
            <a:r>
              <a:rPr kumimoji="1" lang="en-US" altLang="ja-JP" sz="1050" b="0" i="0" u="none" strike="noStrike" kern="1200" cap="none" dirty="0">
                <a:solidFill>
                  <a:schemeClr val="tx1"/>
                </a:solidFill>
                <a:latin typeface="+mn-ea"/>
                <a:ea typeface="+mn-ea"/>
                <a:cs typeface="Calibri"/>
                <a:sym typeface="Calibri"/>
              </a:rPr>
              <a:t>RGC</a:t>
            </a:r>
            <a:r>
              <a:rPr kumimoji="1" lang="ja-JP" altLang="en-US" sz="1050" b="0" i="0" u="none" strike="noStrike" kern="1200" cap="none">
                <a:solidFill>
                  <a:schemeClr val="tx1"/>
                </a:solidFill>
                <a:latin typeface="+mn-ea"/>
                <a:ea typeface="+mn-ea"/>
                <a:cs typeface="Calibri"/>
                <a:sym typeface="Calibri"/>
              </a:rPr>
              <a:t>のイメージをお示ししています。</a:t>
            </a:r>
            <a:endParaRPr kumimoji="1" lang="en-US" altLang="ja-JP" sz="1050" b="0" i="0" u="none" strike="noStrike" kern="1200" cap="none" dirty="0">
              <a:solidFill>
                <a:schemeClr val="tx1"/>
              </a:solidFill>
              <a:latin typeface="+mn-ea"/>
              <a:ea typeface="+mn-ea"/>
              <a:cs typeface="Calibri"/>
              <a:sym typeface="Calibri"/>
            </a:endParaRPr>
          </a:p>
          <a:p>
            <a:pPr marL="0" marR="0" lvl="0" indent="0" algn="l" defTabSz="914400" rtl="0" eaLnBrk="1" fontAlgn="auto" latinLnBrk="0" hangingPunct="1">
              <a:lnSpc>
                <a:spcPct val="100000"/>
              </a:lnSpc>
              <a:spcBef>
                <a:spcPts val="360"/>
              </a:spcBef>
              <a:spcAft>
                <a:spcPts val="0"/>
              </a:spcAft>
              <a:buClrTx/>
              <a:buSzTx/>
              <a:buFontTx/>
              <a:buNone/>
              <a:tabLst/>
              <a:defRPr/>
            </a:pPr>
            <a:r>
              <a:rPr kumimoji="1" lang="ja-JP" altLang="en-US" sz="1050" b="0" i="0" u="none" strike="noStrike" kern="1200" cap="none">
                <a:solidFill>
                  <a:schemeClr val="tx1"/>
                </a:solidFill>
                <a:latin typeface="+mn-ea"/>
                <a:ea typeface="+mn-ea"/>
                <a:cs typeface="Calibri"/>
                <a:sym typeface="Calibri"/>
              </a:rPr>
              <a:t>早期にはより</a:t>
            </a:r>
            <a:r>
              <a:rPr kumimoji="1" lang="en-US" altLang="ja-JP" sz="1050" b="0" i="0" u="none" strike="noStrike" kern="1200" cap="none" dirty="0">
                <a:solidFill>
                  <a:schemeClr val="tx1"/>
                </a:solidFill>
                <a:latin typeface="+mn-ea"/>
                <a:ea typeface="+mn-ea"/>
                <a:cs typeface="Calibri"/>
                <a:sym typeface="Calibri"/>
              </a:rPr>
              <a:t>OCT</a:t>
            </a:r>
            <a:r>
              <a:rPr kumimoji="1" lang="ja-JP" altLang="en-US" sz="1050" b="0" i="0" u="none" strike="noStrike" kern="1200" cap="none">
                <a:solidFill>
                  <a:schemeClr val="tx1"/>
                </a:solidFill>
                <a:latin typeface="+mn-ea"/>
                <a:ea typeface="+mn-ea"/>
                <a:cs typeface="Calibri"/>
                <a:sym typeface="Calibri"/>
              </a:rPr>
              <a:t>の測定結果が反映され、後期に進むにつれて</a:t>
            </a:r>
            <a:r>
              <a:rPr kumimoji="1" lang="en-US" altLang="ja-JP" sz="1050" b="0" i="0" u="none" strike="noStrike" kern="1200" cap="none" dirty="0">
                <a:solidFill>
                  <a:schemeClr val="tx1"/>
                </a:solidFill>
                <a:latin typeface="+mn-ea"/>
                <a:ea typeface="+mn-ea"/>
                <a:cs typeface="Calibri"/>
                <a:sym typeface="Calibri"/>
              </a:rPr>
              <a:t>SAP</a:t>
            </a:r>
            <a:r>
              <a:rPr kumimoji="1" lang="ja-JP" altLang="en-US" sz="1050" b="0" i="0" u="none" strike="noStrike" kern="1200" cap="none">
                <a:solidFill>
                  <a:schemeClr val="tx1"/>
                </a:solidFill>
                <a:latin typeface="+mn-ea"/>
                <a:ea typeface="+mn-ea"/>
                <a:cs typeface="Calibri"/>
                <a:sym typeface="Calibri"/>
              </a:rPr>
              <a:t>の測定結果が反映されることになります。</a:t>
            </a:r>
            <a:endParaRPr kumimoji="1" lang="en-US" altLang="ja-JP" sz="1050" b="0" i="0" u="none" strike="noStrike" kern="1200" cap="none" dirty="0">
              <a:solidFill>
                <a:schemeClr val="tx1"/>
              </a:solidFill>
              <a:latin typeface="+mn-ea"/>
              <a:ea typeface="+mn-ea"/>
              <a:cs typeface="Calibri"/>
              <a:sym typeface="Calibri"/>
            </a:endParaRPr>
          </a:p>
        </p:txBody>
      </p:sp>
      <p:sp>
        <p:nvSpPr>
          <p:cNvPr id="4" name="スライド番号プレースホルダー 3"/>
          <p:cNvSpPr>
            <a:spLocks noGrp="1"/>
          </p:cNvSpPr>
          <p:nvPr>
            <p:ph type="sldNum" idx="10"/>
          </p:nvPr>
        </p:nvSpPr>
        <p:spPr>
          <a:xfrm>
            <a:off x="3884612" y="8685213"/>
            <a:ext cx="2971799" cy="458786"/>
          </a:xfrm>
          <a:prstGeom prst="rect">
            <a:avLst/>
          </a:prstGeom>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98443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a:t>
            </a:r>
            <a:r>
              <a:rPr kumimoji="1" lang="en-US" altLang="ja-JP" dirty="0"/>
              <a:t>CSFI</a:t>
            </a:r>
            <a:endParaRPr kumimoji="1" lang="ja-JP" altLang="en-US"/>
          </a:p>
        </p:txBody>
      </p:sp>
      <p:sp>
        <p:nvSpPr>
          <p:cNvPr id="4" name="スライド番号プレースホルダー 3"/>
          <p:cNvSpPr>
            <a:spLocks noGrp="1"/>
          </p:cNvSpPr>
          <p:nvPr>
            <p:ph type="sldNum" idx="12"/>
          </p:nvPr>
        </p:nvSpPr>
        <p:spPr/>
        <p:txBody>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altLang="ja-JP" sz="1200" b="0" i="0" u="none" strike="noStrike" cap="none" smtClean="0">
                <a:solidFill>
                  <a:schemeClr val="dk1"/>
                </a:solidFill>
                <a:latin typeface="Calibri"/>
                <a:ea typeface="Calibri"/>
                <a:cs typeface="Calibri"/>
                <a:sym typeface="Calibri"/>
              </a:rPr>
              <a:t>26</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46534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まず最初にHFA30-2とOCTからRGC数を算出し検討しました</a:t>
            </a:r>
            <a:br>
              <a:rPr lang="ja-JP" sz="1200" b="0" i="0" u="none" strike="noStrike" cap="none">
                <a:solidFill>
                  <a:schemeClr val="dk1"/>
                </a:solidFill>
                <a:latin typeface="Calibri"/>
                <a:ea typeface="Calibri"/>
                <a:cs typeface="Calibri"/>
                <a:sym typeface="Calibri"/>
              </a:rPr>
            </a:br>
            <a:endParaRPr sz="1200" b="0" i="0" u="none" strike="noStrike" cap="none">
              <a:solidFill>
                <a:schemeClr val="dk1"/>
              </a:solidFill>
              <a:latin typeface="Calibri"/>
              <a:ea typeface="Calibri"/>
              <a:cs typeface="Calibri"/>
              <a:sym typeface="Calibri"/>
            </a:endParaRPr>
          </a:p>
        </p:txBody>
      </p:sp>
      <p:sp>
        <p:nvSpPr>
          <p:cNvPr id="266" name="Google Shape;266;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203820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まず最初にHFA30-2とOCTからRGC数を算出し検討しました</a:t>
            </a:r>
            <a:br>
              <a:rPr lang="ja-JP" sz="1200" b="0" i="0" u="none" strike="noStrike" cap="none">
                <a:solidFill>
                  <a:schemeClr val="dk1"/>
                </a:solidFill>
                <a:latin typeface="Calibri"/>
                <a:ea typeface="Calibri"/>
                <a:cs typeface="Calibri"/>
                <a:sym typeface="Calibri"/>
              </a:rPr>
            </a:br>
            <a:endParaRPr sz="1200" b="0" i="0" u="none" strike="noStrike" cap="none">
              <a:solidFill>
                <a:schemeClr val="dk1"/>
              </a:solidFill>
              <a:latin typeface="Calibri"/>
              <a:ea typeface="Calibri"/>
              <a:cs typeface="Calibri"/>
              <a:sym typeface="Calibri"/>
            </a:endParaRPr>
          </a:p>
        </p:txBody>
      </p:sp>
      <p:sp>
        <p:nvSpPr>
          <p:cNvPr id="266" name="Google Shape;266;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00120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7" name="Google Shape;277;p13: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目的はwrgcと、緑内障病期との関連性について検討しました★</a:t>
            </a:r>
            <a:endParaRPr/>
          </a:p>
        </p:txBody>
      </p:sp>
      <p:sp>
        <p:nvSpPr>
          <p:cNvPr id="278" name="Google Shape;278;p13: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29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33256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緑内障は視神経と視野に特徴的変化を有し、通常眼圧を十分に下降させることにより視神経障害を改善もしくは抑制しうる眼の機能的構造的異常を特徴とする疾患である」と定義され、網膜神経節細胞が選択的に障害される疾患です。</a:t>
            </a:r>
            <a:endParaRPr/>
          </a:p>
        </p:txBody>
      </p:sp>
      <p:sp>
        <p:nvSpPr>
          <p:cNvPr id="168" name="Google Shape;168;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484475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2009年9月から2015年7月までに慈恵医大附属病院緑内障専門外来を受診した345例661眼のうちハンフリーの信頼性指標を満たす330例572眼です。開放隅角緑内障と正常眼圧緑内障を対象としました★</a:t>
            </a:r>
            <a:endParaRPr/>
          </a:p>
        </p:txBody>
      </p:sp>
      <p:sp>
        <p:nvSpPr>
          <p:cNvPr id="285" name="Google Shape;285;p14: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30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063954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対象の2群間で平均年齢とVFIに有意差は認められましたが、それ以外では、有意差はありませんでした★</a:t>
            </a:r>
            <a:endParaRPr/>
          </a:p>
        </p:txBody>
      </p:sp>
      <p:sp>
        <p:nvSpPr>
          <p:cNvPr id="301" name="Google Shape;301;p15:notes"/>
          <p:cNvSpPr txBox="1">
            <a:spLocks noGrp="1"/>
          </p:cNvSpPr>
          <p:nvPr>
            <p:ph type="sldNum" idx="12"/>
          </p:nvPr>
        </p:nvSpPr>
        <p:spPr>
          <a:xfrm>
            <a:off x="3884612"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Font typeface="Arial"/>
              <a:buNone/>
            </a:pPr>
            <a:fld id="{00000000-1234-1234-1234-123412341234}" type="slidenum">
              <a:rPr lang="en-US" altLang="ja-JP" sz="1200" b="0" i="0" u="none" strike="noStrike" cap="none">
                <a:solidFill>
                  <a:schemeClr val="dk1"/>
                </a:solidFill>
                <a:latin typeface="Calibri"/>
                <a:ea typeface="Calibri"/>
                <a:cs typeface="Calibri"/>
                <a:sym typeface="Calibri"/>
              </a:rPr>
              <a:t>31</a:t>
            </a:fld>
            <a:endParaRPr sz="1200" b="0" i="0" u="none" strike="noStrike" cap="none">
              <a:solidFill>
                <a:schemeClr val="dk1"/>
              </a:solidFill>
              <a:latin typeface="Calibri"/>
              <a:ea typeface="Calibri"/>
              <a:cs typeface="Calibri"/>
              <a:sym typeface="Calibri"/>
            </a:endParaRPr>
          </a:p>
        </p:txBody>
      </p:sp>
      <p:sp>
        <p:nvSpPr>
          <p:cNvPr id="302" name="Google Shape;302;p1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710131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6: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スライドは、全データのwrgcとMD、VFIでのそれぞれの相関を表した分布です。左がMD, 右がVFIです☆</a:t>
            </a:r>
            <a:br>
              <a:rPr lang="ja-JP" sz="1200" b="0" i="0" u="none" strike="noStrike" cap="none">
                <a:solidFill>
                  <a:schemeClr val="dk1"/>
                </a:solidFill>
                <a:latin typeface="Calibri"/>
                <a:ea typeface="Calibri"/>
                <a:cs typeface="Calibri"/>
                <a:sym typeface="Calibri"/>
              </a:rPr>
            </a:br>
            <a:r>
              <a:rPr lang="ja-JP" sz="1200" b="0" i="0" u="none" strike="noStrike" cap="none">
                <a:solidFill>
                  <a:schemeClr val="dk1"/>
                </a:solidFill>
                <a:latin typeface="Calibri"/>
                <a:ea typeface="Calibri"/>
                <a:cs typeface="Calibri"/>
                <a:sym typeface="Calibri"/>
              </a:rPr>
              <a:t>wrgcとの相関係数は、MDが-0.87、VFIが-0.85と両者ともwrgcと高い相関を示しました★</a:t>
            </a:r>
            <a:br>
              <a:rPr lang="ja-JP" sz="1200" b="0" i="0" u="none" strike="noStrike" cap="none">
                <a:solidFill>
                  <a:schemeClr val="dk1"/>
                </a:solidFill>
                <a:latin typeface="Calibri"/>
                <a:ea typeface="Calibri"/>
                <a:cs typeface="Calibri"/>
                <a:sym typeface="Calibri"/>
              </a:rPr>
            </a:br>
            <a:endParaRPr sz="1200" b="0" i="0" u="none" strike="noStrike" cap="none">
              <a:solidFill>
                <a:schemeClr val="dk1"/>
              </a:solidFill>
              <a:latin typeface="Calibri"/>
              <a:ea typeface="Calibri"/>
              <a:cs typeface="Calibri"/>
              <a:sym typeface="Calibri"/>
            </a:endParaRPr>
          </a:p>
        </p:txBody>
      </p:sp>
      <p:sp>
        <p:nvSpPr>
          <p:cNvPr id="310" name="Google Shape;310;p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28430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1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1" name="Google Shape;321;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次のMD値により病期を、早期、中期、後期に階層化し、各病期におるwrgcとMD・VFIとの相関の検討をおこないました★</a:t>
            </a:r>
            <a:endParaRPr/>
          </a:p>
        </p:txBody>
      </p:sp>
      <p:sp>
        <p:nvSpPr>
          <p:cNvPr id="322" name="Google Shape;322;p17: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33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054738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1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まず、早期緑内障では</a:t>
            </a:r>
            <a:br>
              <a:rPr lang="ja-JP" sz="1200" b="0" i="0" u="none" strike="noStrike" cap="none">
                <a:solidFill>
                  <a:schemeClr val="dk1"/>
                </a:solidFill>
                <a:latin typeface="Calibri"/>
                <a:ea typeface="Calibri"/>
                <a:cs typeface="Calibri"/>
                <a:sym typeface="Calibri"/>
              </a:rPr>
            </a:br>
            <a:r>
              <a:rPr lang="ja-JP" sz="1200" b="0" i="0" u="none" strike="noStrike" cap="none">
                <a:solidFill>
                  <a:schemeClr val="dk1"/>
                </a:solidFill>
                <a:latin typeface="Calibri"/>
                <a:ea typeface="Calibri"/>
                <a:cs typeface="Calibri"/>
                <a:sym typeface="Calibri"/>
              </a:rPr>
              <a:t>wrgcとの相関係数は、MDが-0.65、VFIが-0.62でした★</a:t>
            </a:r>
            <a:br>
              <a:rPr lang="ja-JP" sz="1200" b="0" i="0" u="none" strike="noStrike" cap="none">
                <a:solidFill>
                  <a:schemeClr val="dk1"/>
                </a:solidFill>
                <a:latin typeface="Calibri"/>
                <a:ea typeface="Calibri"/>
                <a:cs typeface="Calibri"/>
                <a:sym typeface="Calibri"/>
              </a:rPr>
            </a:br>
            <a:endParaRPr sz="1200" b="0" i="0" u="none" strike="noStrike" cap="none">
              <a:solidFill>
                <a:schemeClr val="dk1"/>
              </a:solidFill>
              <a:latin typeface="Calibri"/>
              <a:ea typeface="Calibri"/>
              <a:cs typeface="Calibri"/>
              <a:sym typeface="Calibri"/>
            </a:endParaRPr>
          </a:p>
        </p:txBody>
      </p:sp>
      <p:sp>
        <p:nvSpPr>
          <p:cNvPr id="334" name="Google Shape;334;p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628025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19: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次に、中期緑内障では☆</a:t>
            </a:r>
            <a:br>
              <a:rPr lang="ja-JP" sz="1200" b="0" i="0" u="none" strike="noStrike" cap="none">
                <a:solidFill>
                  <a:schemeClr val="dk1"/>
                </a:solidFill>
                <a:latin typeface="Calibri"/>
                <a:ea typeface="Calibri"/>
                <a:cs typeface="Calibri"/>
                <a:sym typeface="Calibri"/>
              </a:rPr>
            </a:br>
            <a:r>
              <a:rPr lang="ja-JP" sz="1200" b="0" i="0" u="none" strike="noStrike" cap="none">
                <a:solidFill>
                  <a:schemeClr val="dk1"/>
                </a:solidFill>
                <a:latin typeface="Calibri"/>
                <a:ea typeface="Calibri"/>
                <a:cs typeface="Calibri"/>
                <a:sym typeface="Calibri"/>
              </a:rPr>
              <a:t>wrgcとの相関係数は、MDが-0.48、VFIが-0.38で、MD、VFI共に早期と比べて相関が悪くなっています★</a:t>
            </a:r>
            <a:br>
              <a:rPr lang="ja-JP" sz="1200" b="0" i="0" u="none" strike="noStrike" cap="none">
                <a:solidFill>
                  <a:schemeClr val="dk1"/>
                </a:solidFill>
                <a:latin typeface="Calibri"/>
                <a:ea typeface="Calibri"/>
                <a:cs typeface="Calibri"/>
                <a:sym typeface="Calibri"/>
              </a:rPr>
            </a:br>
            <a:endParaRPr sz="1200" b="0" i="0" u="none" strike="noStrike" cap="none">
              <a:solidFill>
                <a:schemeClr val="dk1"/>
              </a:solidFill>
              <a:latin typeface="Calibri"/>
              <a:ea typeface="Calibri"/>
              <a:cs typeface="Calibri"/>
              <a:sym typeface="Calibri"/>
            </a:endParaRPr>
          </a:p>
        </p:txBody>
      </p:sp>
      <p:sp>
        <p:nvSpPr>
          <p:cNvPr id="345" name="Google Shape;345;p1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211106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次に、後期緑内障では☆</a:t>
            </a:r>
            <a:br>
              <a:rPr lang="ja-JP" sz="1200" b="0" i="0" u="none" strike="noStrike" cap="none">
                <a:solidFill>
                  <a:schemeClr val="dk1"/>
                </a:solidFill>
                <a:latin typeface="Calibri"/>
                <a:ea typeface="Calibri"/>
                <a:cs typeface="Calibri"/>
                <a:sym typeface="Calibri"/>
              </a:rPr>
            </a:br>
            <a:r>
              <a:rPr lang="ja-JP" sz="1200" b="0" i="0" u="none" strike="noStrike" cap="none">
                <a:solidFill>
                  <a:schemeClr val="dk1"/>
                </a:solidFill>
                <a:latin typeface="Calibri"/>
                <a:ea typeface="Calibri"/>
                <a:cs typeface="Calibri"/>
                <a:sym typeface="Calibri"/>
              </a:rPr>
              <a:t>wrgcとの相関係数は、MDが-0.77、VFIが-0.83で、再度強い相関がありました★</a:t>
            </a:r>
            <a:endParaRPr/>
          </a:p>
        </p:txBody>
      </p:sp>
      <p:sp>
        <p:nvSpPr>
          <p:cNvPr id="356" name="Google Shape;356;p2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082603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7" name="Google Shape;367;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結果のまとめです。</a:t>
            </a:r>
            <a:endParaRPr/>
          </a:p>
          <a:p>
            <a:pPr marL="0" marR="0" lvl="0" indent="0" algn="l" rtl="0">
              <a:lnSpc>
                <a:spcPct val="100000"/>
              </a:lnSpc>
              <a:spcBef>
                <a:spcPts val="36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緑内障全病期と非常につよい相関。</a:t>
            </a:r>
            <a:endParaRPr/>
          </a:p>
          <a:p>
            <a:pPr marL="0" marR="0" lvl="0" indent="0" algn="l" rtl="0">
              <a:lnSpc>
                <a:spcPct val="100000"/>
              </a:lnSpc>
              <a:spcBef>
                <a:spcPts val="36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緑内障病期では後期がもっとも相関が高く、中期</a:t>
            </a:r>
            <a:r>
              <a:rPr lang="ja-JP" sz="1200" b="0" i="0" u="none" strike="noStrike" cap="none">
                <a:solidFill>
                  <a:schemeClr val="dk1"/>
                </a:solidFill>
                <a:latin typeface="Calibri"/>
                <a:ea typeface="Calibri"/>
                <a:cs typeface="Calibri"/>
                <a:sym typeface="Calibri"/>
              </a:rPr>
              <a:t>が低い★</a:t>
            </a:r>
            <a:endParaRPr/>
          </a:p>
        </p:txBody>
      </p:sp>
      <p:sp>
        <p:nvSpPr>
          <p:cNvPr id="368" name="Google Shape;368;p21: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37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982753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2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5" name="Google Shape;38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次のスライドは、MDとwRGC、OCTRGC、ハンフリーRGCの散布図を、局所回帰式を用いて、</a:t>
            </a:r>
            <a:r>
              <a:rPr lang="ja-JP" sz="1200" b="0" i="0" u="none" strike="noStrike" cap="none">
                <a:solidFill>
                  <a:schemeClr val="dk1"/>
                </a:solidFill>
                <a:latin typeface="Calibri"/>
                <a:ea typeface="Calibri"/>
                <a:cs typeface="Calibri"/>
                <a:sym typeface="Calibri"/>
              </a:rPr>
              <a:t>へいかつかした図です。</a:t>
            </a:r>
            <a:endParaRPr/>
          </a:p>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青の線がOCTRGC, 赤がハンフリーRGC, 緑がwRGCをあらわしています。</a:t>
            </a:r>
            <a:endParaRPr/>
          </a:p>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早期では、OCTRGCが高い割合で採用されています。</a:t>
            </a:r>
            <a:endParaRPr/>
          </a:p>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中期では、OCT、ハンフリーともに最もばらつきが大きい時期となり、両者を用いてｗRGCが算出されています。</a:t>
            </a:r>
            <a:endParaRPr/>
          </a:p>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後期では、OCT、ハンフリーともにばらつきが再度減少します。このためMD値とハンフリーRGCの相関が改善していきます。しかし後期のOCTRGCに注目すると、視野消失以前にRGC数がゼロとなり、モデル改善の必要性が示唆されます★</a:t>
            </a:r>
            <a:endParaRPr/>
          </a:p>
        </p:txBody>
      </p:sp>
      <p:sp>
        <p:nvSpPr>
          <p:cNvPr id="386" name="Google Shape;386;p24: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38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745033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まず最初にHFA30-2とOCTからRGC数を算出し検討しました</a:t>
            </a:r>
            <a:br>
              <a:rPr lang="ja-JP" sz="1200" b="0" i="0" u="none" strike="noStrike" cap="none">
                <a:solidFill>
                  <a:schemeClr val="dk1"/>
                </a:solidFill>
                <a:latin typeface="Calibri"/>
                <a:ea typeface="Calibri"/>
                <a:cs typeface="Calibri"/>
                <a:sym typeface="Calibri"/>
              </a:rPr>
            </a:br>
            <a:endParaRPr sz="1200" b="0" i="0" u="none" strike="noStrike" cap="none">
              <a:solidFill>
                <a:schemeClr val="dk1"/>
              </a:solidFill>
              <a:latin typeface="Calibri"/>
              <a:ea typeface="Calibri"/>
              <a:cs typeface="Calibri"/>
              <a:sym typeface="Calibri"/>
            </a:endParaRPr>
          </a:p>
        </p:txBody>
      </p:sp>
      <p:sp>
        <p:nvSpPr>
          <p:cNvPr id="266" name="Google Shape;266;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0186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緑内障の定義がガイドラインに述べられていますが、</a:t>
            </a:r>
          </a:p>
        </p:txBody>
      </p:sp>
      <p:sp>
        <p:nvSpPr>
          <p:cNvPr id="4" name="スライド番号プレースホルダー 3"/>
          <p:cNvSpPr>
            <a:spLocks noGrp="1"/>
          </p:cNvSpPr>
          <p:nvPr>
            <p:ph type="sldNum" idx="12"/>
          </p:nvPr>
        </p:nvSpPr>
        <p:spPr/>
        <p:txBody>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altLang="ja-JP" sz="1200" b="0" i="0" u="none" strike="noStrike" cap="none" smtClean="0">
                <a:solidFill>
                  <a:schemeClr val="dk1"/>
                </a:solidFill>
                <a:latin typeface="Calibri"/>
                <a:ea typeface="Calibri"/>
                <a:cs typeface="Calibri"/>
                <a:sym typeface="Calibri"/>
              </a:rPr>
              <a:t>4</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902014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2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0" name="Google Shape;420;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構造と機能の関係を解析した結果がこれまでに多く報告されてきています</a:t>
            </a:r>
            <a:r>
              <a:rPr lang="ja-JP" sz="1200" b="0" i="0" u="none" strike="noStrike" cap="none">
                <a:solidFill>
                  <a:srgbClr val="000000"/>
                </a:solidFill>
                <a:latin typeface="Calibri"/>
                <a:ea typeface="Calibri"/>
                <a:cs typeface="Calibri"/>
                <a:sym typeface="Calibri"/>
              </a:rPr>
              <a:t>。ハンフリー２４−２を用いて検討をおこなっていますが</a:t>
            </a:r>
            <a:r>
              <a:rPr lang="ja-JP" sz="1200" b="0" i="0" u="none" strike="noStrike" cap="none">
                <a:solidFill>
                  <a:schemeClr val="dk1"/>
                </a:solidFill>
                <a:latin typeface="Calibri"/>
                <a:ea typeface="Calibri"/>
                <a:cs typeface="Calibri"/>
                <a:sym typeface="Calibri"/>
              </a:rPr>
              <a:t>ハンフリー10-2による視神経乳頭マップの検討はありません。</a:t>
            </a:r>
            <a:endParaRPr/>
          </a:p>
        </p:txBody>
      </p:sp>
      <p:sp>
        <p:nvSpPr>
          <p:cNvPr id="421" name="Google Shape;421;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40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083923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6" name="Google Shape;436;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対象です。2009年9月から2017年6月、慈恵医大附属病院眼科においてHFA10-2とOCTを同日に測定し、HFA10-2の信頼性指標とOCT基準を満たす131症例、628眼で同一症例を含んでいます★</a:t>
            </a:r>
            <a:endParaRPr/>
          </a:p>
        </p:txBody>
      </p:sp>
      <p:sp>
        <p:nvSpPr>
          <p:cNvPr id="437" name="Google Shape;437;p29: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41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075990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対象の内訳を眼数でお示ししています。POAG、NTG、PPGの3群を含む対照群です。★</a:t>
            </a:r>
            <a:endParaRPr/>
          </a:p>
        </p:txBody>
      </p:sp>
      <p:sp>
        <p:nvSpPr>
          <p:cNvPr id="444" name="Google Shape;444;p30:notes"/>
          <p:cNvSpPr txBox="1">
            <a:spLocks noGrp="1"/>
          </p:cNvSpPr>
          <p:nvPr>
            <p:ph type="sldNum" idx="12"/>
          </p:nvPr>
        </p:nvSpPr>
        <p:spPr>
          <a:xfrm>
            <a:off x="3884612"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Font typeface="Arial"/>
              <a:buNone/>
            </a:pPr>
            <a:fld id="{00000000-1234-1234-1234-123412341234}" type="slidenum">
              <a:rPr lang="en-US" altLang="ja-JP" sz="1200" b="0" i="0" u="none" strike="noStrike" cap="none">
                <a:solidFill>
                  <a:schemeClr val="dk1"/>
                </a:solidFill>
                <a:latin typeface="Calibri"/>
                <a:ea typeface="Calibri"/>
                <a:cs typeface="Calibri"/>
                <a:sym typeface="Calibri"/>
              </a:rPr>
              <a:t>42</a:t>
            </a:fld>
            <a:endParaRPr sz="1200" b="0" i="0" u="none" strike="noStrike" cap="none">
              <a:solidFill>
                <a:schemeClr val="dk1"/>
              </a:solidFill>
              <a:latin typeface="Calibri"/>
              <a:ea typeface="Calibri"/>
              <a:cs typeface="Calibri"/>
              <a:sym typeface="Calibri"/>
            </a:endParaRPr>
          </a:p>
        </p:txBody>
      </p:sp>
      <p:sp>
        <p:nvSpPr>
          <p:cNvPr id="445" name="Google Shape;445;p3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575001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3" name="Google Shape;453;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ハンフリー10-2からのRGC数の算出方法です。</a:t>
            </a:r>
            <a:endParaRPr/>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先ほど説明したはーべるすのモデルはハンフリー24-2、6度間隔から計算された方法です。</a:t>
            </a:r>
            <a:endParaRPr/>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そのためHFA10-2で使用される2度間隔の測定点でのRGC数は、一測定点に対応する面積の比から、6度グリッドを用いた場合の1/9となります。</a:t>
            </a:r>
            <a:endParaRPr/>
          </a:p>
          <a:p>
            <a:pPr marL="0" marR="0" lvl="0" indent="0" algn="l" rtl="0">
              <a:spcBef>
                <a:spcPts val="0"/>
              </a:spcBef>
              <a:spcAft>
                <a:spcPts val="0"/>
              </a:spcAft>
              <a:buClr>
                <a:schemeClr val="dk1"/>
              </a:buClr>
              <a:buFont typeface="Calibri"/>
              <a:buNone/>
            </a:pPr>
            <a:endParaRPr sz="105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sz="105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[mおよびbは定数で、偏心度ecから算出されます。</a:t>
            </a:r>
            <a:endParaRPr/>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一測定点におけるGaglion cell数（GC）は、網膜感度ｓ［dB］と定数ｍ，ｂ から求められます。</a:t>
            </a:r>
            <a:endParaRPr/>
          </a:p>
          <a:p>
            <a:pPr marL="0" marR="0" lvl="0" indent="0" algn="l" rtl="0">
              <a:spcBef>
                <a:spcPts val="0"/>
              </a:spcBef>
              <a:spcAft>
                <a:spcPts val="0"/>
              </a:spcAft>
              <a:buClr>
                <a:schemeClr val="dk1"/>
              </a:buClr>
              <a:buFont typeface="Calibri"/>
              <a:buNone/>
            </a:pPr>
            <a:r>
              <a:rPr lang="ja-JP" sz="1050" b="0" i="0" u="none" strike="noStrike" cap="none">
                <a:solidFill>
                  <a:schemeClr val="dk1"/>
                </a:solidFill>
                <a:latin typeface="Calibri"/>
                <a:ea typeface="Calibri"/>
                <a:cs typeface="Calibri"/>
                <a:sym typeface="Calibri"/>
              </a:rPr>
              <a:t>すべての測定点でのGCをせきさんしたものがRGC_HFAとなります</a:t>
            </a:r>
            <a:r>
              <a:rPr lang="ja-JP" sz="1200" b="0" i="0" u="none" strike="noStrike" cap="none">
                <a:solidFill>
                  <a:schemeClr val="dk1"/>
                </a:solidFill>
                <a:latin typeface="Calibri"/>
                <a:ea typeface="Calibri"/>
                <a:cs typeface="Calibri"/>
                <a:sym typeface="Calibri"/>
              </a:rPr>
              <a:t>]</a:t>
            </a:r>
            <a:endParaRPr/>
          </a:p>
        </p:txBody>
      </p:sp>
      <p:sp>
        <p:nvSpPr>
          <p:cNvPr id="454" name="Google Shape;454;p31: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43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945667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3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2" name="Google Shape;462;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RGC_OCTはの算出方法です。</a:t>
            </a:r>
            <a:endParaRPr/>
          </a:p>
          <a:p>
            <a:pPr marL="0" marR="0" lvl="0" indent="0" algn="l" rtl="0">
              <a:lnSpc>
                <a:spcPct val="100000"/>
              </a:lnSpc>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本研究ではチャンらを参考に、cpRNFLの全周３６０度と半周１８０度をさいたくしました。</a:t>
            </a:r>
            <a:endParaRPr/>
          </a:p>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RGC_OCTは、求めたい平均cpRNFLの厚みと、対応するOCTスキャンの円周の長さより求められます。</a:t>
            </a:r>
            <a:endParaRPr/>
          </a:p>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463" name="Google Shape;463;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44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333998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3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3" name="Google Shape;483;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HFA10-2のMDとRGC_OCTの関係をしめします。青がRGCOCT360。赤がRGCOCT１８０です。RGC_OCTとMD</a:t>
            </a:r>
            <a:r>
              <a:rPr lang="en-US" altLang="ja-JP" sz="1200" b="0" i="0" u="none" strike="noStrike" cap="none" dirty="0">
                <a:solidFill>
                  <a:schemeClr val="dk1"/>
                </a:solidFill>
                <a:latin typeface="Calibri"/>
                <a:ea typeface="Calibri"/>
                <a:cs typeface="Calibri"/>
                <a:sym typeface="Calibri"/>
              </a:rPr>
              <a:t>10−2</a:t>
            </a:r>
            <a:r>
              <a:rPr lang="ja-JP" altLang="en-US" sz="1200" b="0" i="0" u="none" strike="noStrike" cap="none">
                <a:solidFill>
                  <a:schemeClr val="dk1"/>
                </a:solidFill>
                <a:latin typeface="Calibri"/>
                <a:ea typeface="Calibri"/>
                <a:cs typeface="Calibri"/>
                <a:sym typeface="Calibri"/>
              </a:rPr>
              <a:t>と</a:t>
            </a:r>
            <a:r>
              <a:rPr lang="ja-JP" sz="1200" b="0" i="0" u="none" strike="noStrike" cap="none">
                <a:solidFill>
                  <a:schemeClr val="dk1"/>
                </a:solidFill>
                <a:latin typeface="Calibri"/>
                <a:ea typeface="Calibri"/>
                <a:cs typeface="Calibri"/>
                <a:sym typeface="Calibri"/>
              </a:rPr>
              <a:t>の</a:t>
            </a:r>
            <a:r>
              <a:rPr lang="ja-JP" altLang="en-US" sz="1200" b="0" i="0" u="none" strike="noStrike" cap="none">
                <a:solidFill>
                  <a:schemeClr val="dk1"/>
                </a:solidFill>
                <a:latin typeface="Calibri"/>
                <a:ea typeface="Calibri"/>
                <a:cs typeface="Calibri"/>
                <a:sym typeface="Calibri"/>
              </a:rPr>
              <a:t>　</a:t>
            </a:r>
            <a:r>
              <a:rPr lang="ja-JP" sz="1200" b="0" i="0" u="none" strike="noStrike" cap="none">
                <a:solidFill>
                  <a:schemeClr val="dk1"/>
                </a:solidFill>
                <a:latin typeface="Calibri"/>
                <a:ea typeface="Calibri"/>
                <a:cs typeface="Calibri"/>
                <a:sym typeface="Calibri"/>
              </a:rPr>
              <a:t>高い相関が認められました。また、MD値が良好なほどばらつきが認められることがわかります★</a:t>
            </a:r>
            <a:endParaRPr dirty="0"/>
          </a:p>
        </p:txBody>
      </p:sp>
      <p:sp>
        <p:nvSpPr>
          <p:cNvPr id="484" name="Google Shape;484;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45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135503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3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5" name="Google Shape;505;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次にRGC_HFAとRGC_OCTの関係を示します。</a:t>
            </a:r>
            <a:endParaRPr/>
          </a:p>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RGC_HFAは平均47万4730、RGC_OCT360の平均が50万6577, RGC_OCT180の平均が25万3289でした。RGC_OCT360は、先の式よりRGC_OCT180の2倍の値をとります。RGC_HFAとの対応は、左の散布図からRGC_OCT360の方が対応が良いことがわかります★</a:t>
            </a:r>
            <a:endParaRPr/>
          </a:p>
        </p:txBody>
      </p:sp>
      <p:sp>
        <p:nvSpPr>
          <p:cNvPr id="506" name="Google Shape;506;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46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685224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3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0" name="Google Shape;530;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そこで</a:t>
            </a:r>
            <a:r>
              <a:rPr lang="ja-JP" altLang="en-US" sz="1200" b="0" i="0" u="none" strike="noStrike" cap="none">
                <a:solidFill>
                  <a:schemeClr val="dk1"/>
                </a:solidFill>
                <a:latin typeface="Calibri"/>
                <a:ea typeface="Calibri"/>
                <a:cs typeface="Calibri"/>
                <a:sym typeface="Calibri"/>
              </a:rPr>
              <a:t>、中心化の視細胞と</a:t>
            </a:r>
            <a:r>
              <a:rPr lang="en-US" altLang="ja-JP" sz="1200" b="0" i="0" u="none" strike="noStrike" cap="none" dirty="0">
                <a:solidFill>
                  <a:schemeClr val="dk1"/>
                </a:solidFill>
                <a:latin typeface="Calibri"/>
                <a:ea typeface="Calibri"/>
                <a:cs typeface="Calibri"/>
                <a:sym typeface="Calibri"/>
              </a:rPr>
              <a:t>RGC</a:t>
            </a:r>
            <a:r>
              <a:rPr lang="ja-JP" altLang="en-US" sz="1200" b="0" i="0" u="none" strike="noStrike" cap="none">
                <a:solidFill>
                  <a:schemeClr val="dk1"/>
                </a:solidFill>
                <a:latin typeface="Calibri"/>
                <a:ea typeface="Calibri"/>
                <a:cs typeface="Calibri"/>
                <a:sym typeface="Calibri"/>
              </a:rPr>
              <a:t>の位置ずれを考慮した</a:t>
            </a:r>
            <a:r>
              <a:rPr lang="ja-JP" sz="1200" b="0" i="0" u="none" strike="noStrike" cap="none">
                <a:solidFill>
                  <a:schemeClr val="dk1"/>
                </a:solidFill>
                <a:latin typeface="Calibri"/>
                <a:ea typeface="Calibri"/>
                <a:cs typeface="Calibri"/>
                <a:sym typeface="Calibri"/>
              </a:rPr>
              <a:t>Drasdo（ドラスド）のモデルから、Turpin（たーぴん）らが算出したRGC　displacement　test　point を用いて、再検討を行いました。</a:t>
            </a:r>
            <a:endParaRPr dirty="0"/>
          </a:p>
        </p:txBody>
      </p:sp>
      <p:sp>
        <p:nvSpPr>
          <p:cNvPr id="531" name="Google Shape;531;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47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616024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3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1" name="Google Shape;541;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Displacementの結果、RGC_HFAとOCT360、180の関係は、共にばらつきが減少し、相関係数も0.959と改善しました。しかし、やはりcpRNFL360度との対応が良くなっています。</a:t>
            </a:r>
            <a:endParaRPr/>
          </a:p>
        </p:txBody>
      </p:sp>
      <p:sp>
        <p:nvSpPr>
          <p:cNvPr id="542" name="Google Shape;542;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48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003955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3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0" name="Google Shape;560;p3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視野測定点とcpRNFLとの対応を示します。</a:t>
            </a:r>
            <a:endParaRPr/>
          </a:p>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左の図はフードらは中心8度の範囲では、cpRNFLの115度と対応があることを、図の様に示しています。右の図はナカニシらは中心10度の範囲では、cpRNFLの135度と対応があることを、図の様に示しています。</a:t>
            </a:r>
            <a:endParaRPr/>
          </a:p>
        </p:txBody>
      </p:sp>
      <p:sp>
        <p:nvSpPr>
          <p:cNvPr id="561" name="Google Shape;561;p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altLang="ja-JP" sz="1400" b="0" i="0" u="none" strike="noStrike" cap="none">
                <a:solidFill>
                  <a:srgbClr val="000000"/>
                </a:solidFill>
                <a:latin typeface="Arial"/>
                <a:ea typeface="Arial"/>
                <a:cs typeface="Arial"/>
                <a:sym typeface="Arial"/>
              </a:rPr>
              <a:t>49</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060362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視神経と視野に特徴的変化、機能的構造的異常というキーワードがあり、</a:t>
            </a:r>
            <a:endParaRPr kumimoji="1" lang="en-US" altLang="ja-JP" dirty="0"/>
          </a:p>
          <a:p>
            <a:r>
              <a:rPr kumimoji="1" lang="ja-JP" altLang="en-US"/>
              <a:t>診断においても、進行判定においても視神経変化と視野の一致が重要であると定義されてい</a:t>
            </a:r>
            <a:endParaRPr kumimoji="1" lang="en-US" altLang="ja-JP" dirty="0"/>
          </a:p>
          <a:p>
            <a:r>
              <a:rPr kumimoji="1" lang="ja-JP" altLang="en-US"/>
              <a:t>ます。</a:t>
            </a:r>
          </a:p>
        </p:txBody>
      </p:sp>
      <p:sp>
        <p:nvSpPr>
          <p:cNvPr id="4" name="スライド番号プレースホルダー 3"/>
          <p:cNvSpPr>
            <a:spLocks noGrp="1"/>
          </p:cNvSpPr>
          <p:nvPr>
            <p:ph type="sldNum" idx="12"/>
          </p:nvPr>
        </p:nvSpPr>
        <p:spPr/>
        <p:txBody>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altLang="ja-JP" sz="1200" b="0" i="0" u="none" strike="noStrike" cap="none" smtClean="0">
                <a:solidFill>
                  <a:schemeClr val="dk1"/>
                </a:solidFill>
                <a:latin typeface="Calibri"/>
                <a:ea typeface="Calibri"/>
                <a:cs typeface="Calibri"/>
                <a:sym typeface="Calibri"/>
              </a:rPr>
              <a:t>5</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399897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3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3" name="Google Shape;573;p3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またフードらは中心15度では、cpRNFLの180度と対応があることを、図の様に示しています。</a:t>
            </a:r>
            <a:endParaRPr/>
          </a:p>
          <a:p>
            <a:pPr marL="0" marR="0" lvl="0" indent="0" algn="l" rtl="0">
              <a:spcBef>
                <a:spcPts val="0"/>
              </a:spcBef>
              <a:spcAft>
                <a:spcPts val="0"/>
              </a:spcAft>
              <a:buClr>
                <a:schemeClr val="dk1"/>
              </a:buClr>
              <a:buFont typeface="Arial"/>
              <a:buNone/>
            </a:pPr>
            <a:r>
              <a:rPr lang="ja-JP" sz="1200" b="0" i="0" u="none" strike="noStrike" cap="none">
                <a:solidFill>
                  <a:schemeClr val="dk1"/>
                </a:solidFill>
                <a:latin typeface="Calibri"/>
                <a:ea typeface="Calibri"/>
                <a:cs typeface="Calibri"/>
                <a:sym typeface="Calibri"/>
              </a:rPr>
              <a:t>RGC_HFAとの対応は、先の散布図からRGC_OCT360の方が対応が良いとうい結果でした。解剖学的には疑問がのこります★</a:t>
            </a:r>
            <a:endParaRPr/>
          </a:p>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574" name="Google Shape;574;p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Font typeface="Calibri"/>
              <a:buNone/>
            </a:pPr>
            <a:fld id="{00000000-1234-1234-1234-123412341234}" type="slidenum">
              <a:rPr lang="en-US" altLang="ja-JP" sz="1400" b="0" i="0" u="none" strike="noStrike" cap="none">
                <a:solidFill>
                  <a:srgbClr val="000000"/>
                </a:solidFill>
                <a:latin typeface="Arial"/>
                <a:ea typeface="Arial"/>
                <a:cs typeface="Arial"/>
                <a:sym typeface="Arial"/>
              </a:rPr>
              <a:t>51</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4023665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まず最初にHFA30-2とOCTからRGC数を算出し検討しました</a:t>
            </a:r>
            <a:br>
              <a:rPr lang="ja-JP" sz="1200" b="0" i="0" u="none" strike="noStrike" cap="none">
                <a:solidFill>
                  <a:schemeClr val="dk1"/>
                </a:solidFill>
                <a:latin typeface="Calibri"/>
                <a:ea typeface="Calibri"/>
                <a:cs typeface="Calibri"/>
                <a:sym typeface="Calibri"/>
              </a:rPr>
            </a:br>
            <a:endParaRPr sz="1200" b="0" i="0" u="none" strike="noStrike" cap="none">
              <a:solidFill>
                <a:schemeClr val="dk1"/>
              </a:solidFill>
              <a:latin typeface="Calibri"/>
              <a:ea typeface="Calibri"/>
              <a:cs typeface="Calibri"/>
              <a:sym typeface="Calibri"/>
            </a:endParaRPr>
          </a:p>
        </p:txBody>
      </p:sp>
      <p:sp>
        <p:nvSpPr>
          <p:cNvPr id="266" name="Google Shape;266;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223898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4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3" name="Google Shape;593;p4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7620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正常視覚者22例43眼で、内訳は眼数でお示ししています。</a:t>
            </a:r>
            <a:br>
              <a:rPr lang="ja-JP" sz="1200" b="0" i="0" u="none" strike="noStrike" cap="none">
                <a:solidFill>
                  <a:schemeClr val="dk1"/>
                </a:solidFill>
                <a:latin typeface="Calibri"/>
                <a:ea typeface="Calibri"/>
                <a:cs typeface="Calibri"/>
                <a:sym typeface="Calibri"/>
              </a:rPr>
            </a:br>
            <a:endParaRPr sz="1200" b="0" i="0" u="none" strike="noStrike" cap="none">
              <a:solidFill>
                <a:schemeClr val="dk1"/>
              </a:solidFill>
              <a:latin typeface="Calibri"/>
              <a:ea typeface="Calibri"/>
              <a:cs typeface="Calibri"/>
              <a:sym typeface="Calibri"/>
            </a:endParaRPr>
          </a:p>
        </p:txBody>
      </p:sp>
      <p:sp>
        <p:nvSpPr>
          <p:cNvPr id="594" name="Google Shape;594;p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Font typeface="Calibri"/>
              <a:buNone/>
            </a:pPr>
            <a:fld id="{00000000-1234-1234-1234-123412341234}" type="slidenum">
              <a:rPr lang="en-US" altLang="ja-JP" sz="1400" b="0" i="0" u="none" strike="noStrike" cap="none">
                <a:solidFill>
                  <a:srgbClr val="000000"/>
                </a:solidFill>
                <a:latin typeface="Arial"/>
                <a:ea typeface="Arial"/>
                <a:cs typeface="Arial"/>
                <a:sym typeface="Arial"/>
              </a:rPr>
              <a:t>53</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942224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4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76200" algn="l" rtl="0">
              <a:spcBef>
                <a:spcPts val="0"/>
              </a:spcBef>
              <a:spcAft>
                <a:spcPts val="0"/>
              </a:spcAft>
              <a:buClr>
                <a:schemeClr val="dk1"/>
              </a:buClr>
              <a:buFont typeface="Calibri"/>
              <a:buNone/>
            </a:pPr>
            <a:r>
              <a:rPr lang="ja-JP" sz="1050" b="0" i="0" u="none" strike="noStrike" cap="none">
                <a:solidFill>
                  <a:srgbClr val="222222"/>
                </a:solidFill>
                <a:highlight>
                  <a:srgbClr val="FFFFFF"/>
                </a:highlight>
                <a:latin typeface="Arial"/>
                <a:ea typeface="Arial"/>
                <a:cs typeface="Arial"/>
                <a:sym typeface="Arial"/>
              </a:rPr>
              <a:t>スライドは</a:t>
            </a:r>
            <a:r>
              <a:rPr lang="ja-JP" sz="1200" b="0" i="0" u="none" strike="noStrike" cap="none">
                <a:solidFill>
                  <a:schemeClr val="dk1"/>
                </a:solidFill>
                <a:latin typeface="Calibri"/>
                <a:ea typeface="Calibri"/>
                <a:cs typeface="Calibri"/>
                <a:sym typeface="Calibri"/>
              </a:rPr>
              <a:t>RGC_HFAとRGC_OCTの関係を示しています。青がRGCOCT360で赤が180であらわしています。</a:t>
            </a:r>
            <a:endParaRPr/>
          </a:p>
          <a:p>
            <a:pPr marL="0" marR="0" lvl="0" indent="76200" algn="l" rtl="0">
              <a:spcBef>
                <a:spcPts val="0"/>
              </a:spcBef>
              <a:spcAft>
                <a:spcPts val="0"/>
              </a:spcAft>
              <a:buClr>
                <a:schemeClr val="dk1"/>
              </a:buClr>
              <a:buFont typeface="Arial"/>
              <a:buNone/>
            </a:pPr>
            <a:r>
              <a:rPr lang="ja-JP" sz="1050" b="0" i="0" u="none" strike="noStrike" cap="none">
                <a:solidFill>
                  <a:srgbClr val="222222"/>
                </a:solidFill>
                <a:highlight>
                  <a:srgbClr val="FFFFFF"/>
                </a:highlight>
                <a:latin typeface="Arial"/>
                <a:ea typeface="Arial"/>
                <a:cs typeface="Arial"/>
                <a:sym typeface="Arial"/>
              </a:rPr>
              <a:t>左の図がconvetional test point、右の図がdispleacement test pointからもとめたRGC HFAです。</a:t>
            </a:r>
            <a:endParaRPr/>
          </a:p>
          <a:p>
            <a:pPr marL="0" marR="0" lvl="0" indent="76200" algn="l" rtl="0">
              <a:spcBef>
                <a:spcPts val="0"/>
              </a:spcBef>
              <a:spcAft>
                <a:spcPts val="0"/>
              </a:spcAft>
              <a:buClr>
                <a:schemeClr val="dk1"/>
              </a:buClr>
              <a:buFont typeface="Arial"/>
              <a:buNone/>
            </a:pPr>
            <a:r>
              <a:rPr lang="ja-JP" sz="1050" b="0" i="0" u="none" strike="noStrike" cap="none">
                <a:solidFill>
                  <a:srgbClr val="222222"/>
                </a:solidFill>
                <a:highlight>
                  <a:srgbClr val="FFFFFF"/>
                </a:highlight>
                <a:latin typeface="Arial"/>
                <a:ea typeface="Arial"/>
                <a:cs typeface="Arial"/>
                <a:sym typeface="Arial"/>
              </a:rPr>
              <a:t>displeacement test pointの方が</a:t>
            </a:r>
            <a:r>
              <a:rPr lang="ja-JP" sz="1200" b="0" i="0" u="none" strike="noStrike" cap="none">
                <a:solidFill>
                  <a:schemeClr val="dk1"/>
                </a:solidFill>
                <a:latin typeface="Calibri"/>
                <a:ea typeface="Calibri"/>
                <a:cs typeface="Calibri"/>
                <a:sym typeface="Calibri"/>
              </a:rPr>
              <a:t>RGC_HFAと</a:t>
            </a:r>
            <a:r>
              <a:rPr lang="ja-JP" sz="1050" b="0" i="0" u="none" strike="noStrike" cap="none">
                <a:solidFill>
                  <a:srgbClr val="222222"/>
                </a:solidFill>
                <a:highlight>
                  <a:srgbClr val="FFFFFF"/>
                </a:highlight>
                <a:latin typeface="Arial"/>
                <a:ea typeface="Arial"/>
                <a:cs typeface="Arial"/>
                <a:sym typeface="Arial"/>
              </a:rPr>
              <a:t>RGC OCT180と対応が良くなっていることがわかります。</a:t>
            </a:r>
            <a:endParaRPr/>
          </a:p>
          <a:p>
            <a:pPr marL="0" marR="0" lvl="0" indent="76200" algn="l" rtl="0">
              <a:spcBef>
                <a:spcPts val="0"/>
              </a:spcBef>
              <a:spcAft>
                <a:spcPts val="0"/>
              </a:spcAft>
              <a:buClr>
                <a:schemeClr val="dk1"/>
              </a:buClr>
              <a:buFont typeface="Arial"/>
              <a:buNone/>
            </a:pPr>
            <a:endParaRPr sz="1050" b="0" i="0" u="none" strike="noStrike" cap="none">
              <a:solidFill>
                <a:srgbClr val="222222"/>
              </a:solidFill>
              <a:highlight>
                <a:srgbClr val="FFFFFF"/>
              </a:highlight>
              <a:latin typeface="Arial"/>
              <a:ea typeface="Arial"/>
              <a:cs typeface="Arial"/>
              <a:sym typeface="Arial"/>
            </a:endParaRPr>
          </a:p>
          <a:p>
            <a:pPr marL="0" marR="0" lvl="0" indent="7620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600" name="Google Shape;600;p4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708498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4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r>
              <a:rPr lang="ja-JP" sz="1200" b="0" i="0" u="none" strike="noStrike" cap="none">
                <a:solidFill>
                  <a:schemeClr val="dk1"/>
                </a:solidFill>
                <a:latin typeface="Calibri"/>
                <a:ea typeface="Calibri"/>
                <a:cs typeface="Calibri"/>
                <a:sym typeface="Calibri"/>
              </a:rPr>
              <a:t>緑内障病期と正常群のRGC_HFAとRGC_OCTから算出するRGC数を表しています。青がconventional test point , 赤がdisplacement test point、緑がRGC_OCT360度、黄色がRGC_OCT180度です。</a:t>
            </a:r>
            <a:endParaRPr/>
          </a:p>
          <a:p>
            <a:pPr marL="0" marR="0" lvl="0" indent="0" algn="l" rtl="0">
              <a:spcBef>
                <a:spcPts val="0"/>
              </a:spcBef>
              <a:spcAft>
                <a:spcPts val="0"/>
              </a:spcAft>
              <a:buClr>
                <a:schemeClr val="dk1"/>
              </a:buClr>
              <a:buFont typeface="Arial"/>
              <a:buNone/>
            </a:pPr>
            <a:r>
              <a:rPr lang="ja-JP" sz="1200" b="0" i="0" u="none" strike="noStrike" cap="none">
                <a:solidFill>
                  <a:schemeClr val="dk1"/>
                </a:solidFill>
                <a:latin typeface="Calibri"/>
                <a:ea typeface="Calibri"/>
                <a:cs typeface="Calibri"/>
                <a:sym typeface="Calibri"/>
              </a:rPr>
              <a:t>まず緑内障病期を見てみるといずれの方法でもRGC数は各病期間で有意な減少を認めます。</a:t>
            </a:r>
            <a:endParaRPr/>
          </a:p>
          <a:p>
            <a:pPr marL="0" marR="0" lvl="0" indent="0" algn="l" rtl="0">
              <a:spcBef>
                <a:spcPts val="0"/>
              </a:spcBef>
              <a:spcAft>
                <a:spcPts val="0"/>
              </a:spcAft>
              <a:buClr>
                <a:schemeClr val="dk1"/>
              </a:buClr>
              <a:buFont typeface="Arial"/>
              <a:buNone/>
            </a:pPr>
            <a:r>
              <a:rPr lang="ja-JP" sz="1200" b="0" i="0" u="none" strike="noStrike" cap="none">
                <a:solidFill>
                  <a:schemeClr val="dk1"/>
                </a:solidFill>
                <a:latin typeface="Calibri"/>
                <a:ea typeface="Calibri"/>
                <a:cs typeface="Calibri"/>
                <a:sym typeface="Calibri"/>
              </a:rPr>
              <a:t>次に、conventional test point とdisplacement test pointに注目してみてみると、基本的にdisplacementを行うと偏心度が大きくなるためRGC数はconventionalに比べて減る方向になります。正常でdisplacement test point を用いるとRGC数は、減少し、さらにRGC_OCT180度との対応が改善しました。逆に緑内障群ではRGC数はむしろ増加しRGC_OCT360度とほぼ一致している結果となりました。</a:t>
            </a:r>
            <a:endParaRPr/>
          </a:p>
          <a:p>
            <a:pPr marL="0" marR="0" lvl="0" indent="0" algn="l" rtl="0">
              <a:spcBef>
                <a:spcPts val="0"/>
              </a:spcBef>
              <a:spcAft>
                <a:spcPts val="0"/>
              </a:spcAft>
              <a:buClr>
                <a:schemeClr val="dk1"/>
              </a:buClr>
              <a:buFont typeface="Arial"/>
              <a:buNone/>
            </a:pPr>
            <a:endParaRPr sz="1200" b="0" i="0" u="none" strike="noStrike" cap="none">
              <a:solidFill>
                <a:schemeClr val="dk1"/>
              </a:solidFill>
              <a:latin typeface="Calibri"/>
              <a:ea typeface="Calibri"/>
              <a:cs typeface="Calibri"/>
              <a:sym typeface="Calibri"/>
            </a:endParaRPr>
          </a:p>
        </p:txBody>
      </p:sp>
      <p:sp>
        <p:nvSpPr>
          <p:cNvPr id="613" name="Google Shape;613;p4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283453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4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1" name="Google Shape;621;p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なぜ緑内障群ではdisplacementでRGC数が増加するのか？</a:t>
            </a:r>
            <a:endParaRPr/>
          </a:p>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ハーベルスモデルの欠点として、中心5度以内のRGC数が発散していることがあげられています。</a:t>
            </a:r>
            <a:endParaRPr/>
          </a:p>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そのためdisplacementは正常群ではRGCの減少につながり、緑内障群では、中心10度内に視野欠損を持つため、むしろRGC数は増加したのではないかと考えました。</a:t>
            </a:r>
            <a:r>
              <a:rPr lang="ja-JP">
                <a:solidFill>
                  <a:srgbClr val="FF0000"/>
                </a:solidFill>
              </a:rPr>
              <a:t>各病期とも</a:t>
            </a:r>
            <a:r>
              <a:rPr lang="ja-JP" sz="1200" b="0" i="0" u="none" strike="noStrike" cap="none">
                <a:solidFill>
                  <a:srgbClr val="FF0000"/>
                </a:solidFill>
                <a:latin typeface="Calibri"/>
                <a:ea typeface="Calibri"/>
                <a:cs typeface="Calibri"/>
                <a:sym typeface="Calibri"/>
              </a:rPr>
              <a:t>displacement</a:t>
            </a:r>
            <a:r>
              <a:rPr lang="ja-JP">
                <a:solidFill>
                  <a:srgbClr val="FF0000"/>
                </a:solidFill>
              </a:rPr>
              <a:t>を用いると</a:t>
            </a:r>
            <a:r>
              <a:rPr lang="ja-JP" sz="1200" b="0" i="0" u="none" strike="noStrike" cap="none">
                <a:solidFill>
                  <a:srgbClr val="FF0000"/>
                </a:solidFill>
                <a:latin typeface="Calibri"/>
                <a:ea typeface="Calibri"/>
                <a:cs typeface="Calibri"/>
                <a:sym typeface="Calibri"/>
              </a:rPr>
              <a:t>RGC数が増加しているため</a:t>
            </a:r>
            <a:r>
              <a:rPr lang="ja-JP">
                <a:solidFill>
                  <a:srgbClr val="FF0000"/>
                </a:solidFill>
              </a:rPr>
              <a:t>すでに</a:t>
            </a:r>
            <a:r>
              <a:rPr lang="ja-JP" sz="1200" b="0" i="0" u="none" strike="noStrike" cap="none">
                <a:solidFill>
                  <a:srgbClr val="FF0000"/>
                </a:solidFill>
                <a:latin typeface="Calibri"/>
                <a:ea typeface="Calibri"/>
                <a:cs typeface="Calibri"/>
                <a:sym typeface="Calibri"/>
              </a:rPr>
              <a:t>早期から中心に視野欠損がある可能性があります</a:t>
            </a:r>
            <a:r>
              <a:rPr lang="ja-JP" sz="1200" b="0" i="0" u="none" strike="noStrike" cap="none">
                <a:solidFill>
                  <a:schemeClr val="dk1"/>
                </a:solidFill>
                <a:latin typeface="Calibri"/>
                <a:ea typeface="Calibri"/>
                <a:cs typeface="Calibri"/>
                <a:sym typeface="Calibri"/>
              </a:rPr>
              <a:t>。この違いが、緑内障RGC_OCTとの対応が改善しなかった原因の一つであると思います。</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RGC層の厚みGCLTの最低値などの値を用いることで、この点は改善できる可能性があると思われます。</a:t>
            </a:r>
            <a:endParaRPr/>
          </a:p>
        </p:txBody>
      </p:sp>
      <p:sp>
        <p:nvSpPr>
          <p:cNvPr id="622" name="Google Shape;622;p4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56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938900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p4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4" name="Google Shape;634;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また現在、構造と機能の関係に影響をあたえるものして、以上のようなものが指摘されています。</a:t>
            </a:r>
            <a:endParaRPr dirty="0"/>
          </a:p>
          <a:p>
            <a:pPr marL="0" marR="0" lvl="0" indent="0" algn="l" rtl="0">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今回の検討では、ここに挙げる緑内障病期による差異やRNFLTの構成成分による影響が特に考えられます。</a:t>
            </a:r>
            <a:endParaRPr dirty="0"/>
          </a:p>
        </p:txBody>
      </p:sp>
      <p:sp>
        <p:nvSpPr>
          <p:cNvPr id="635" name="Google Shape;635;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altLang="ja-JP" sz="1200" b="0" i="0" u="none" strike="noStrike" cap="none">
                <a:solidFill>
                  <a:schemeClr val="dk1"/>
                </a:solidFill>
                <a:latin typeface="Calibri"/>
                <a:ea typeface="Calibri"/>
                <a:cs typeface="Calibri"/>
                <a:sym typeface="Calibri"/>
              </a:rPr>
              <a:t>57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63929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結語です</a:t>
            </a:r>
            <a:endParaRPr kumimoji="1" lang="en-US" altLang="ja-JP" dirty="0"/>
          </a:p>
          <a:p>
            <a:pPr>
              <a:lnSpc>
                <a:spcPct val="150000"/>
              </a:lnSpc>
            </a:pPr>
            <a:r>
              <a:rPr lang="en-US" altLang="ja-JP" sz="1200" dirty="0">
                <a:latin typeface="+mn-ea"/>
              </a:rPr>
              <a:t>HFA10-2</a:t>
            </a:r>
            <a:r>
              <a:rPr lang="ja-JP" altLang="en-US" sz="1200" dirty="0">
                <a:latin typeface="+mn-ea"/>
              </a:rPr>
              <a:t>による</a:t>
            </a:r>
            <a:r>
              <a:rPr lang="en-US" altLang="ja-JP" sz="1200" dirty="0">
                <a:latin typeface="+mn-ea"/>
              </a:rPr>
              <a:t>RGC</a:t>
            </a:r>
            <a:r>
              <a:rPr lang="ja-JP" altLang="en-US" sz="1200">
                <a:latin typeface="+mn-ea"/>
              </a:rPr>
              <a:t>の推定</a:t>
            </a:r>
            <a:r>
              <a:rPr lang="ja-JP" altLang="en-US" sz="1200" dirty="0">
                <a:latin typeface="+mn-ea"/>
              </a:rPr>
              <a:t>は臨床的に有用性がある。</a:t>
            </a:r>
            <a:endParaRPr lang="en-US" altLang="ja-JP" sz="1200" dirty="0">
              <a:latin typeface="+mn-ea"/>
            </a:endParaRPr>
          </a:p>
          <a:p>
            <a:pPr>
              <a:lnSpc>
                <a:spcPct val="150000"/>
              </a:lnSpc>
            </a:pPr>
            <a:r>
              <a:rPr lang="en-US" altLang="ja-JP" sz="1200" dirty="0">
                <a:latin typeface="+mn-ea"/>
              </a:rPr>
              <a:t>Displacement</a:t>
            </a:r>
            <a:r>
              <a:rPr lang="ja-JP" altLang="en-US" sz="1200" dirty="0">
                <a:latin typeface="+mn-ea"/>
              </a:rPr>
              <a:t>は、</a:t>
            </a:r>
            <a:r>
              <a:rPr lang="en-US" altLang="ja-JP" sz="1200" dirty="0">
                <a:latin typeface="+mn-ea"/>
              </a:rPr>
              <a:t>RGC_HFA</a:t>
            </a:r>
            <a:r>
              <a:rPr lang="ja-JP" altLang="en-US" sz="1200" dirty="0">
                <a:latin typeface="+mn-ea"/>
              </a:rPr>
              <a:t>と</a:t>
            </a:r>
            <a:r>
              <a:rPr lang="en-US" altLang="ja-JP" sz="1200" dirty="0">
                <a:latin typeface="+mn-ea"/>
              </a:rPr>
              <a:t>RGC_OCT</a:t>
            </a:r>
            <a:r>
              <a:rPr lang="ja-JP" altLang="en-US" sz="1200" dirty="0">
                <a:latin typeface="+mn-ea"/>
              </a:rPr>
              <a:t>の整合性を改善する。</a:t>
            </a:r>
            <a:endParaRPr lang="en-US" altLang="ja-JP" sz="1200" dirty="0">
              <a:latin typeface="+mn-ea"/>
            </a:endParaRPr>
          </a:p>
          <a:p>
            <a:pPr>
              <a:lnSpc>
                <a:spcPct val="150000"/>
              </a:lnSpc>
            </a:pPr>
            <a:r>
              <a:rPr lang="ja-JP" altLang="en-US" sz="1200" dirty="0">
                <a:latin typeface="+mn-ea"/>
              </a:rPr>
              <a:t>今後も機能と構造の対応の理解が必要であると思われました。</a:t>
            </a:r>
            <a:endParaRPr kumimoji="1" lang="en-US" altLang="ja-JP" dirty="0"/>
          </a:p>
        </p:txBody>
      </p:sp>
      <p:sp>
        <p:nvSpPr>
          <p:cNvPr id="4" name="スライド番号プレースホルダー 3"/>
          <p:cNvSpPr>
            <a:spLocks noGrp="1"/>
          </p:cNvSpPr>
          <p:nvPr>
            <p:ph type="sldNum" sz="quarter" idx="10"/>
          </p:nvPr>
        </p:nvSpPr>
        <p:spPr/>
        <p:txBody>
          <a:bodyPr/>
          <a:lstStyle/>
          <a:p>
            <a:fld id="{ACA2FA91-5F73-9642-AF24-4A2A88CFD52F}" type="slidenum">
              <a:rPr lang="en-US" smtClean="0"/>
              <a:t>58</a:t>
            </a:fld>
            <a:endParaRPr lang="en-US"/>
          </a:p>
        </p:txBody>
      </p:sp>
    </p:spTree>
    <p:extLst>
      <p:ext uri="{BB962C8B-B14F-4D97-AF65-F5344CB8AC3E}">
        <p14:creationId xmlns:p14="http://schemas.microsoft.com/office/powerpoint/2010/main" val="13245392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315"/>
              </a:spcBef>
              <a:spcAft>
                <a:spcPts val="0"/>
              </a:spcAft>
              <a:buClr>
                <a:schemeClr val="dk1"/>
              </a:buClr>
              <a:buSzPct val="25000"/>
              <a:buFont typeface="Calibri"/>
              <a:buNone/>
            </a:pPr>
            <a:r>
              <a:rPr lang="en-US" altLang="ja-JP" sz="1050" b="0" i="0" u="none" strike="noStrike" cap="none" dirty="0">
                <a:solidFill>
                  <a:schemeClr val="dk1"/>
                </a:solidFill>
                <a:latin typeface="+mn-lt"/>
                <a:ea typeface="Calibri"/>
                <a:cs typeface="Calibri"/>
                <a:sym typeface="Calibri"/>
              </a:rPr>
              <a:t>2009</a:t>
            </a:r>
            <a:r>
              <a:rPr lang="ja-JP" altLang="en-US" sz="1050" b="0" i="0" u="none" strike="noStrike" cap="none" dirty="0">
                <a:solidFill>
                  <a:schemeClr val="dk1"/>
                </a:solidFill>
                <a:latin typeface="+mn-lt"/>
                <a:ea typeface="Calibri"/>
                <a:cs typeface="Calibri"/>
                <a:sym typeface="Calibri"/>
              </a:rPr>
              <a:t>年</a:t>
            </a:r>
            <a:r>
              <a:rPr lang="en-US" altLang="ja-JP" sz="1050" b="0" i="0" u="none" strike="noStrike" cap="none" dirty="0">
                <a:solidFill>
                  <a:schemeClr val="dk1"/>
                </a:solidFill>
                <a:latin typeface="+mn-lt"/>
                <a:ea typeface="Calibri"/>
                <a:cs typeface="Calibri"/>
                <a:sym typeface="Calibri"/>
              </a:rPr>
              <a:t>9</a:t>
            </a:r>
            <a:r>
              <a:rPr lang="ja-JP" altLang="en-US" sz="1050" b="0" i="0" u="none" strike="noStrike" cap="none" dirty="0">
                <a:solidFill>
                  <a:schemeClr val="dk1"/>
                </a:solidFill>
                <a:latin typeface="+mn-lt"/>
                <a:ea typeface="Calibri"/>
                <a:cs typeface="Calibri"/>
                <a:sym typeface="Calibri"/>
              </a:rPr>
              <a:t>月から</a:t>
            </a:r>
            <a:r>
              <a:rPr lang="en-US" altLang="ja-JP" sz="1050" b="0" i="0" u="none" strike="noStrike" cap="none" dirty="0">
                <a:solidFill>
                  <a:schemeClr val="dk1"/>
                </a:solidFill>
                <a:latin typeface="+mn-lt"/>
                <a:ea typeface="Calibri"/>
                <a:cs typeface="Calibri"/>
                <a:sym typeface="Calibri"/>
              </a:rPr>
              <a:t>2017</a:t>
            </a:r>
            <a:r>
              <a:rPr lang="ja-JP" altLang="en-US" sz="1050" b="0" i="0" u="none" strike="noStrike" cap="none" dirty="0">
                <a:solidFill>
                  <a:schemeClr val="dk1"/>
                </a:solidFill>
                <a:latin typeface="+mn-lt"/>
                <a:ea typeface="Calibri"/>
                <a:cs typeface="Calibri"/>
                <a:sym typeface="Calibri"/>
              </a:rPr>
              <a:t>年</a:t>
            </a:r>
            <a:r>
              <a:rPr lang="en-US" altLang="ja-JP" sz="1050" b="0" i="0" u="none" strike="noStrike" cap="none" dirty="0">
                <a:solidFill>
                  <a:schemeClr val="dk1"/>
                </a:solidFill>
                <a:latin typeface="+mn-lt"/>
                <a:ea typeface="Calibri"/>
                <a:cs typeface="Calibri"/>
                <a:sym typeface="Calibri"/>
              </a:rPr>
              <a:t>6</a:t>
            </a:r>
            <a:r>
              <a:rPr lang="ja-JP" altLang="en-US" sz="1050" b="0" i="0" u="none" strike="noStrike" cap="none" dirty="0">
                <a:solidFill>
                  <a:schemeClr val="dk1"/>
                </a:solidFill>
                <a:latin typeface="+mn-lt"/>
                <a:ea typeface="Calibri"/>
                <a:cs typeface="Calibri"/>
                <a:sym typeface="Calibri"/>
              </a:rPr>
              <a:t>月、慈恵医大附属病院眼科において</a:t>
            </a:r>
            <a:r>
              <a:rPr lang="en-US" altLang="ja-JP" sz="1050" b="0" i="0" u="none" strike="noStrike" cap="none" dirty="0">
                <a:solidFill>
                  <a:schemeClr val="dk1"/>
                </a:solidFill>
                <a:latin typeface="+mn-lt"/>
                <a:ea typeface="Calibri"/>
                <a:cs typeface="Calibri"/>
                <a:sym typeface="Calibri"/>
              </a:rPr>
              <a:t>HFA10-2</a:t>
            </a:r>
            <a:r>
              <a:rPr lang="ja-JP" altLang="en-US" sz="1050" b="0" i="0" u="none" strike="noStrike" cap="none" dirty="0">
                <a:solidFill>
                  <a:schemeClr val="dk1"/>
                </a:solidFill>
                <a:latin typeface="+mn-lt"/>
                <a:ea typeface="Calibri"/>
                <a:cs typeface="Calibri"/>
                <a:sym typeface="Calibri"/>
              </a:rPr>
              <a:t>と</a:t>
            </a:r>
            <a:r>
              <a:rPr lang="en-US" altLang="ja-JP" sz="1050" b="0" i="0" u="none" strike="noStrike" cap="none" dirty="0">
                <a:solidFill>
                  <a:schemeClr val="dk1"/>
                </a:solidFill>
                <a:latin typeface="+mn-lt"/>
                <a:ea typeface="Calibri"/>
                <a:cs typeface="Calibri"/>
                <a:sym typeface="Calibri"/>
              </a:rPr>
              <a:t>OCT</a:t>
            </a:r>
            <a:r>
              <a:rPr lang="ja-JP" altLang="en-US" sz="1050" b="0" i="0" u="none" strike="noStrike" cap="none" dirty="0">
                <a:solidFill>
                  <a:schemeClr val="dk1"/>
                </a:solidFill>
                <a:latin typeface="+mn-lt"/>
                <a:ea typeface="Calibri"/>
                <a:cs typeface="Calibri"/>
                <a:sym typeface="Calibri"/>
              </a:rPr>
              <a:t>を同日に測定し、</a:t>
            </a:r>
            <a:r>
              <a:rPr lang="en-US" altLang="ja-JP" sz="1050" b="0" i="0" u="none" strike="noStrike" cap="none" dirty="0">
                <a:solidFill>
                  <a:schemeClr val="dk1"/>
                </a:solidFill>
                <a:latin typeface="+mn-lt"/>
                <a:ea typeface="Calibri"/>
                <a:cs typeface="Calibri"/>
                <a:sym typeface="Calibri"/>
              </a:rPr>
              <a:t>HFA10-2</a:t>
            </a:r>
            <a:r>
              <a:rPr lang="ja-JP" altLang="en-US" sz="1050" b="0" i="0" u="none" strike="noStrike" cap="none" dirty="0">
                <a:solidFill>
                  <a:schemeClr val="dk1"/>
                </a:solidFill>
                <a:latin typeface="+mn-lt"/>
                <a:ea typeface="Calibri"/>
                <a:cs typeface="Calibri"/>
                <a:sym typeface="Calibri"/>
              </a:rPr>
              <a:t>の信頼性指標と</a:t>
            </a:r>
            <a:r>
              <a:rPr lang="en-US" altLang="ja-JP" sz="1050" b="0" i="0" u="none" strike="noStrike" cap="none" dirty="0">
                <a:solidFill>
                  <a:schemeClr val="dk1"/>
                </a:solidFill>
                <a:latin typeface="+mn-lt"/>
                <a:ea typeface="Calibri"/>
                <a:cs typeface="Calibri"/>
                <a:sym typeface="Calibri"/>
              </a:rPr>
              <a:t>OCT</a:t>
            </a:r>
            <a:r>
              <a:rPr lang="ja-JP" altLang="en-US" sz="1050" b="0" i="0" u="none" strike="noStrike" cap="none" dirty="0">
                <a:solidFill>
                  <a:schemeClr val="dk1"/>
                </a:solidFill>
                <a:latin typeface="+mn-lt"/>
                <a:ea typeface="Calibri"/>
                <a:cs typeface="Calibri"/>
                <a:sym typeface="Calibri"/>
              </a:rPr>
              <a:t>基準を満たす</a:t>
            </a:r>
            <a:r>
              <a:rPr lang="en-US" altLang="ja-JP" sz="1050" b="0" i="0" u="none" strike="noStrike" cap="none" dirty="0">
                <a:solidFill>
                  <a:schemeClr val="dk1"/>
                </a:solidFill>
                <a:latin typeface="+mn-lt"/>
                <a:ea typeface="Calibri"/>
                <a:cs typeface="Calibri"/>
                <a:sym typeface="Calibri"/>
              </a:rPr>
              <a:t>131</a:t>
            </a:r>
            <a:r>
              <a:rPr lang="ja-JP" altLang="en-US" sz="1050" b="0" i="0" u="none" strike="noStrike" cap="none" dirty="0">
                <a:solidFill>
                  <a:schemeClr val="dk1"/>
                </a:solidFill>
                <a:latin typeface="+mn-lt"/>
                <a:ea typeface="Calibri"/>
                <a:cs typeface="Calibri"/>
                <a:sym typeface="Calibri"/>
              </a:rPr>
              <a:t>症例、</a:t>
            </a:r>
            <a:r>
              <a:rPr lang="en-US" altLang="ja-JP" sz="1050" b="0" i="0" u="none" strike="noStrike" cap="none" dirty="0">
                <a:solidFill>
                  <a:schemeClr val="dk1"/>
                </a:solidFill>
                <a:latin typeface="+mn-lt"/>
                <a:ea typeface="Calibri"/>
                <a:cs typeface="Calibri"/>
                <a:sym typeface="Calibri"/>
              </a:rPr>
              <a:t>628</a:t>
            </a:r>
            <a:r>
              <a:rPr lang="ja-JP" altLang="en-US" sz="1050" b="0" i="0" u="none" strike="noStrike" cap="none" dirty="0">
                <a:solidFill>
                  <a:schemeClr val="dk1"/>
                </a:solidFill>
                <a:latin typeface="+mn-lt"/>
                <a:ea typeface="Calibri"/>
                <a:cs typeface="Calibri"/>
                <a:sym typeface="Calibri"/>
              </a:rPr>
              <a:t>眼です</a:t>
            </a:r>
            <a:r>
              <a:rPr lang="ja-JP" altLang="en-US" sz="1050" b="0" i="0" u="none" strike="noStrike" cap="none" dirty="0">
                <a:solidFill>
                  <a:schemeClr val="dk1"/>
                </a:solidFill>
                <a:latin typeface="Calibri"/>
                <a:ea typeface="Calibri"/>
                <a:cs typeface="Calibri"/>
                <a:sym typeface="Calibri"/>
              </a:rPr>
              <a:t>★</a:t>
            </a:r>
            <a:endParaRPr sz="1050" b="0" i="0" u="none" strike="noStrike" cap="none" dirty="0">
              <a:solidFill>
                <a:schemeClr val="dk1"/>
              </a:solidFill>
              <a:latin typeface="Calibri"/>
              <a:ea typeface="Calibri"/>
              <a:cs typeface="Calibri"/>
              <a:sym typeface="Calibri"/>
            </a:endParaRPr>
          </a:p>
        </p:txBody>
      </p:sp>
      <p:sp>
        <p:nvSpPr>
          <p:cNvPr id="142" name="Shape 14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62</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911425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ja-JP" altLang="en-US" sz="1050" dirty="0">
                <a:latin typeface="+mn-ea"/>
                <a:ea typeface="+mn-ea"/>
              </a:rPr>
              <a:t>対象の内訳を眼数でお示ししています。</a:t>
            </a:r>
            <a:r>
              <a:rPr lang="en-US" altLang="ja-JP" sz="1050" dirty="0">
                <a:latin typeface="+mn-ea"/>
                <a:ea typeface="+mn-ea"/>
              </a:rPr>
              <a:t>POAG</a:t>
            </a:r>
            <a:r>
              <a:rPr lang="ja-JP" altLang="en-US" sz="1050" dirty="0">
                <a:latin typeface="+mn-ea"/>
                <a:ea typeface="+mn-ea"/>
              </a:rPr>
              <a:t>、</a:t>
            </a:r>
            <a:r>
              <a:rPr lang="en-US" altLang="ja-JP" sz="1050" dirty="0">
                <a:latin typeface="+mn-ea"/>
                <a:ea typeface="+mn-ea"/>
              </a:rPr>
              <a:t>NTG</a:t>
            </a:r>
            <a:r>
              <a:rPr lang="ja-JP" altLang="en-US" sz="1050" dirty="0">
                <a:latin typeface="+mn-ea"/>
                <a:ea typeface="+mn-ea"/>
              </a:rPr>
              <a:t>、</a:t>
            </a:r>
            <a:r>
              <a:rPr lang="en-US" altLang="ja-JP" sz="1050" dirty="0">
                <a:latin typeface="+mn-ea"/>
                <a:ea typeface="+mn-ea"/>
              </a:rPr>
              <a:t>PPG</a:t>
            </a:r>
            <a:r>
              <a:rPr lang="ja-JP" altLang="en-US" sz="1050" dirty="0">
                <a:latin typeface="+mn-ea"/>
                <a:ea typeface="+mn-ea"/>
              </a:rPr>
              <a:t>の</a:t>
            </a:r>
            <a:r>
              <a:rPr lang="en-US" altLang="ja-JP" sz="1050" dirty="0">
                <a:latin typeface="+mn-ea"/>
                <a:ea typeface="+mn-ea"/>
              </a:rPr>
              <a:t>3</a:t>
            </a:r>
            <a:r>
              <a:rPr lang="ja-JP" altLang="en-US" sz="1050" dirty="0">
                <a:latin typeface="+mn-ea"/>
                <a:ea typeface="+mn-ea"/>
              </a:rPr>
              <a:t>群を含む対照群です。★</a:t>
            </a:r>
          </a:p>
        </p:txBody>
      </p:sp>
      <p:sp>
        <p:nvSpPr>
          <p:cNvPr id="172" name="Shape 17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atin typeface="Calibri" panose="020F0502020204030204" pitchFamily="34" charset="0"/>
                <a:ea typeface="ＭＳ ゴシック" panose="020B0609070205080204" pitchFamily="49" charset="-128"/>
                <a:cs typeface="Calibri" panose="020F0502020204030204" pitchFamily="34" charset="0"/>
              </a:rPr>
              <a:t>63</a:t>
            </a:fld>
            <a:endParaRPr lang="en-US" dirty="0">
              <a:latin typeface="Calibri" panose="020F0502020204030204" pitchFamily="34" charset="0"/>
              <a:ea typeface="ＭＳ ゴシック" panose="020B0609070205080204" pitchFamily="49" charset="-128"/>
              <a:cs typeface="Calibri" panose="020F0502020204030204" pitchFamily="34" charset="0"/>
            </a:endParaRPr>
          </a:p>
        </p:txBody>
      </p:sp>
      <p:sp>
        <p:nvSpPr>
          <p:cNvPr id="173" name="Shape 1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7898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ja-JP" altLang="en-US" sz="1200" b="0" i="0" u="none" strike="noStrike" cap="none">
                <a:solidFill>
                  <a:schemeClr val="dk1"/>
                </a:solidFill>
                <a:latin typeface="Calibri"/>
                <a:ea typeface="Calibri"/>
                <a:cs typeface="Calibri"/>
                <a:sym typeface="Calibri"/>
              </a:rPr>
              <a:t>次に、視野検査としての静的視野検査と、網膜の構造変化の評価としての</a:t>
            </a:r>
            <a:r>
              <a:rPr lang="en-US" altLang="ja-JP" sz="1200" b="0" i="0" u="none" strike="noStrike" cap="none" dirty="0">
                <a:solidFill>
                  <a:schemeClr val="dk1"/>
                </a:solidFill>
                <a:latin typeface="Calibri"/>
                <a:ea typeface="Calibri"/>
                <a:cs typeface="Calibri"/>
                <a:sym typeface="Calibri"/>
              </a:rPr>
              <a:t>OCT</a:t>
            </a:r>
            <a:r>
              <a:rPr lang="ja-JP" altLang="en-US" sz="1200" b="0" i="0" u="none" strike="noStrike" cap="none">
                <a:solidFill>
                  <a:schemeClr val="dk1"/>
                </a:solidFill>
                <a:latin typeface="Calibri"/>
                <a:ea typeface="Calibri"/>
                <a:cs typeface="Calibri"/>
                <a:sym typeface="Calibri"/>
              </a:rPr>
              <a:t>検査を追加することが一般的だと思います。</a:t>
            </a:r>
            <a:endParaRPr sz="1200" b="0" i="0" u="none" strike="noStrike" cap="none" dirty="0">
              <a:solidFill>
                <a:schemeClr val="dk1"/>
              </a:solidFill>
              <a:latin typeface="Calibri"/>
              <a:ea typeface="Calibri"/>
              <a:cs typeface="Calibri"/>
              <a:sym typeface="Calibri"/>
            </a:endParaRPr>
          </a:p>
        </p:txBody>
      </p:sp>
      <p:sp>
        <p:nvSpPr>
          <p:cNvPr id="161" name="Google Shape;161;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645855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t>左視覚</a:t>
            </a:r>
            <a:r>
              <a:rPr lang="en-US" altLang="ja-JP" dirty="0"/>
              <a:t>10°</a:t>
            </a:r>
            <a:r>
              <a:rPr lang="ja-JP" altLang="en-US" dirty="0"/>
              <a:t>以内からの入力神経線維走行の視神経乳頭への対応示します。</a:t>
            </a:r>
            <a:endParaRPr lang="en-US" altLang="ja-JP" dirty="0"/>
          </a:p>
          <a:p>
            <a:endParaRPr lang="en-US" altLang="ja-JP" dirty="0"/>
          </a:p>
          <a:p>
            <a:r>
              <a:rPr lang="ja-JP" altLang="en-US" dirty="0"/>
              <a:t>左図、</a:t>
            </a:r>
            <a:r>
              <a:rPr lang="en-US" altLang="ja-JP" dirty="0"/>
              <a:t>Hood</a:t>
            </a:r>
            <a:r>
              <a:rPr lang="ja-JP" altLang="en-US" dirty="0"/>
              <a:t>らは中心</a:t>
            </a:r>
            <a:r>
              <a:rPr lang="en-US" altLang="ja-JP" dirty="0"/>
              <a:t>8</a:t>
            </a:r>
            <a:r>
              <a:rPr lang="ja-JP" altLang="en-US" dirty="0"/>
              <a:t>度の黄斑からの神経線維の走行を</a:t>
            </a:r>
            <a:r>
              <a:rPr lang="en-US" altLang="ja-JP" dirty="0"/>
              <a:t>NFLD</a:t>
            </a:r>
            <a:r>
              <a:rPr lang="ja-JP" altLang="en-US" dirty="0"/>
              <a:t>との図の様に示しています。</a:t>
            </a:r>
            <a:r>
              <a:rPr lang="en-US" altLang="ja-JP" dirty="0"/>
              <a:t>Zhang</a:t>
            </a:r>
            <a:r>
              <a:rPr lang="ja-JP" altLang="en-US" dirty="0"/>
              <a:t>らは</a:t>
            </a:r>
            <a:r>
              <a:rPr lang="en-US" altLang="ja-JP" dirty="0"/>
              <a:t>180</a:t>
            </a:r>
            <a:r>
              <a:rPr lang="ja-JP" altLang="en-US" dirty="0"/>
              <a:t>度を採択しています。</a:t>
            </a:r>
            <a:r>
              <a:rPr lang="en-US" altLang="ja-JP" dirty="0"/>
              <a:t>Nakanishi</a:t>
            </a:r>
            <a:r>
              <a:rPr lang="ja-JP" altLang="en-US" dirty="0"/>
              <a:t>らは、</a:t>
            </a:r>
            <a:r>
              <a:rPr lang="en-US" altLang="ja-JP" dirty="0"/>
              <a:t>24-2</a:t>
            </a:r>
            <a:r>
              <a:rPr lang="ja-JP" altLang="en-US" dirty="0"/>
              <a:t>、</a:t>
            </a:r>
            <a:r>
              <a:rPr lang="en-US" altLang="ja-JP" dirty="0"/>
              <a:t>10-2</a:t>
            </a:r>
            <a:r>
              <a:rPr lang="ja-JP" altLang="en-US" dirty="0"/>
              <a:t>の</a:t>
            </a:r>
            <a:r>
              <a:rPr lang="en-US" altLang="ja-JP" dirty="0"/>
              <a:t>TD</a:t>
            </a:r>
            <a:r>
              <a:rPr lang="ja-JP" altLang="en-US" dirty="0"/>
              <a:t>、</a:t>
            </a:r>
            <a:r>
              <a:rPr lang="en-US" altLang="ja-JP" dirty="0"/>
              <a:t>cpRNFLT</a:t>
            </a:r>
            <a:r>
              <a:rPr lang="ja-JP" altLang="en-US" dirty="0"/>
              <a:t>の測定値を因子分析をもちいて、</a:t>
            </a:r>
            <a:r>
              <a:rPr lang="en-US" altLang="ja-JP" dirty="0"/>
              <a:t>HFA10-2</a:t>
            </a:r>
            <a:r>
              <a:rPr lang="ja-JP" altLang="en-US" dirty="0"/>
              <a:t>の測定点に対応する乳頭</a:t>
            </a:r>
            <a:r>
              <a:rPr lang="en-US" altLang="ja-JP" dirty="0" err="1"/>
              <a:t>ClockHour</a:t>
            </a:r>
            <a:r>
              <a:rPr lang="ja-JP" altLang="en-US" dirty="0"/>
              <a:t>を右下図の様に示しています☆</a:t>
            </a:r>
            <a:endParaRPr lang="en-US" altLang="ja-JP" dirty="0"/>
          </a:p>
          <a:p>
            <a:r>
              <a:rPr lang="ja-JP" altLang="en-US" dirty="0"/>
              <a:t>いずれにしても、中心</a:t>
            </a:r>
            <a:r>
              <a:rPr lang="en-US" altLang="ja-JP" dirty="0"/>
              <a:t>10°</a:t>
            </a:r>
            <a:r>
              <a:rPr lang="ja-JP" altLang="en-US" dirty="0"/>
              <a:t>内の神経線維が視神経乳頭全体の神経線維をカバーするというのは解剖学的にも誤りといえます★</a:t>
            </a:r>
            <a:endParaRPr lang="en-US" dirty="0"/>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71</a:t>
            </a:fld>
            <a:endParaRPr lang="en-US"/>
          </a:p>
        </p:txBody>
      </p:sp>
    </p:spTree>
    <p:extLst>
      <p:ext uri="{BB962C8B-B14F-4D97-AF65-F5344CB8AC3E}">
        <p14:creationId xmlns:p14="http://schemas.microsoft.com/office/powerpoint/2010/main" val="2234839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idx="12"/>
          </p:nvPr>
        </p:nvSpPr>
        <p:spPr/>
        <p:txBody>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altLang="ja-JP" sz="1200" b="0" i="0" u="none" strike="noStrike" cap="none" smtClean="0">
                <a:solidFill>
                  <a:schemeClr val="dk1"/>
                </a:solidFill>
                <a:latin typeface="Calibri"/>
                <a:ea typeface="Calibri"/>
                <a:cs typeface="Calibri"/>
                <a:sym typeface="Calibri"/>
              </a:rPr>
              <a:t>8</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34997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ja-JP" altLang="en-US" sz="1200" b="0" i="0" u="none" strike="noStrike" cap="none">
                <a:solidFill>
                  <a:schemeClr val="dk1"/>
                </a:solidFill>
                <a:latin typeface="Calibri"/>
                <a:ea typeface="Calibri"/>
                <a:cs typeface="Calibri"/>
                <a:sym typeface="Calibri"/>
              </a:rPr>
              <a:t>次に、視野検査としての静的視野検査と、網膜の構造変化の評価としての</a:t>
            </a:r>
            <a:r>
              <a:rPr lang="en-US" altLang="ja-JP" sz="1200" b="0" i="0" u="none" strike="noStrike" cap="none" dirty="0">
                <a:solidFill>
                  <a:schemeClr val="dk1"/>
                </a:solidFill>
                <a:latin typeface="Calibri"/>
                <a:ea typeface="Calibri"/>
                <a:cs typeface="Calibri"/>
                <a:sym typeface="Calibri"/>
              </a:rPr>
              <a:t>OCT</a:t>
            </a:r>
            <a:r>
              <a:rPr lang="ja-JP" altLang="en-US" sz="1200" b="0" i="0" u="none" strike="noStrike" cap="none">
                <a:solidFill>
                  <a:schemeClr val="dk1"/>
                </a:solidFill>
                <a:latin typeface="Calibri"/>
                <a:ea typeface="Calibri"/>
                <a:cs typeface="Calibri"/>
                <a:sym typeface="Calibri"/>
              </a:rPr>
              <a:t>検査を追加することが一般的だと思います。</a:t>
            </a:r>
            <a:endParaRPr sz="1200" b="0" i="0" u="none" strike="noStrike" cap="none" dirty="0">
              <a:solidFill>
                <a:schemeClr val="dk1"/>
              </a:solidFill>
              <a:latin typeface="Calibri"/>
              <a:ea typeface="Calibri"/>
              <a:cs typeface="Calibri"/>
              <a:sym typeface="Calibri"/>
            </a:endParaRPr>
          </a:p>
        </p:txBody>
      </p:sp>
      <p:sp>
        <p:nvSpPr>
          <p:cNvPr id="161" name="Google Shape;161;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52424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OCT</a:t>
            </a:r>
            <a:r>
              <a:rPr lang="ja-JP" altLang="en-US" sz="1200" b="0" i="0" u="none" strike="noStrike" cap="none">
                <a:solidFill>
                  <a:schemeClr val="dk1"/>
                </a:solidFill>
                <a:latin typeface="Calibri"/>
                <a:ea typeface="Calibri"/>
                <a:cs typeface="Calibri"/>
                <a:sym typeface="Calibri"/>
              </a:rPr>
              <a:t>優勢の現在でも、</a:t>
            </a:r>
            <a:r>
              <a:rPr lang="en-US" altLang="ja-JP" sz="1200" b="0" i="0" u="none" strike="noStrike" cap="none" dirty="0">
                <a:solidFill>
                  <a:schemeClr val="dk1"/>
                </a:solidFill>
                <a:latin typeface="Calibri"/>
                <a:ea typeface="Calibri"/>
                <a:cs typeface="Calibri"/>
                <a:sym typeface="Calibri"/>
              </a:rPr>
              <a:t>structure-function relationship</a:t>
            </a:r>
            <a:r>
              <a:rPr lang="ja-JP" altLang="en-US" sz="1200" b="0" i="0" u="none" strike="noStrike" cap="none">
                <a:solidFill>
                  <a:schemeClr val="dk1"/>
                </a:solidFill>
                <a:latin typeface="Calibri"/>
                <a:ea typeface="Calibri"/>
                <a:cs typeface="Calibri"/>
                <a:sym typeface="Calibri"/>
              </a:rPr>
              <a:t>を考慮することは、視覚系や疾患病態の理解、臨床応用において重要であることには代わりありません。</a:t>
            </a:r>
            <a:endParaRPr lang="en-US" altLang="ja-JP" sz="1200" b="0" i="0" u="none" strike="noStrike" cap="none" dirty="0">
              <a:solidFill>
                <a:schemeClr val="dk1"/>
              </a:solidFill>
              <a:latin typeface="Calibri"/>
              <a:ea typeface="Calibri"/>
              <a:cs typeface="Calibri"/>
              <a:sym typeface="Calibri"/>
            </a:endParaRPr>
          </a:p>
        </p:txBody>
      </p:sp>
      <p:sp>
        <p:nvSpPr>
          <p:cNvPr id="79" name="Google Shape;79;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55589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en-US" altLang="ja-JP" dirty="0" err="1"/>
              <a:t>Garway</a:t>
            </a:r>
            <a:r>
              <a:rPr kumimoji="1" lang="en-US" altLang="ja-JP" dirty="0"/>
              <a:t> Heath</a:t>
            </a:r>
            <a:r>
              <a:rPr kumimoji="1" lang="ja-JP" altLang="en-US"/>
              <a:t>のマップで、これは</a:t>
            </a:r>
            <a:r>
              <a:rPr kumimoji="1" lang="en-US" altLang="ja-JP" dirty="0"/>
              <a:t>NFLD</a:t>
            </a:r>
            <a:r>
              <a:rPr kumimoji="1" lang="ja-JP" altLang="en-US"/>
              <a:t>を有する緑内障患者さんの眼底写真から、乳頭への連結部分を検討し、マップを作成しました。</a:t>
            </a:r>
          </a:p>
        </p:txBody>
      </p:sp>
      <p:sp>
        <p:nvSpPr>
          <p:cNvPr id="4" name="スライド番号プレースホルダー 3"/>
          <p:cNvSpPr>
            <a:spLocks noGrp="1"/>
          </p:cNvSpPr>
          <p:nvPr>
            <p:ph type="sldNum" idx="12"/>
          </p:nvPr>
        </p:nvSpPr>
        <p:spPr/>
        <p:txBody>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altLang="ja-JP" sz="1200" b="0" i="0" u="none" strike="noStrike" cap="none" smtClean="0">
                <a:solidFill>
                  <a:schemeClr val="dk1"/>
                </a:solidFill>
                <a:latin typeface="Calibri"/>
                <a:ea typeface="Calibri"/>
                <a:cs typeface="Calibri"/>
                <a:sym typeface="Calibri"/>
              </a:rPr>
              <a:t>11</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98834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685800" y="1122363"/>
            <a:ext cx="7772400" cy="2387700"/>
          </a:xfrm>
          <a:prstGeom prst="rect">
            <a:avLst/>
          </a:prstGeom>
          <a:noFill/>
          <a:ln>
            <a:noFill/>
          </a:ln>
        </p:spPr>
        <p:txBody>
          <a:bodyPr spcFirstLastPara="1" wrap="square" lIns="91425" tIns="91425" rIns="91425" bIns="91425" anchor="b" anchorCtr="0"/>
          <a:lstStyle>
            <a:lvl1pPr marL="0" marR="0" lvl="0" indent="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17" name="Google Shape;17;p2"/>
          <p:cNvSpPr txBox="1">
            <a:spLocks noGrp="1"/>
          </p:cNvSpPr>
          <p:nvPr>
            <p:ph type="subTitle" idx="1"/>
          </p:nvPr>
        </p:nvSpPr>
        <p:spPr>
          <a:xfrm>
            <a:off x="1143000" y="3602038"/>
            <a:ext cx="6858000" cy="1655700"/>
          </a:xfrm>
          <a:prstGeom prst="rect">
            <a:avLst/>
          </a:prstGeom>
          <a:noFill/>
          <a:ln>
            <a:noFill/>
          </a:ln>
        </p:spPr>
        <p:txBody>
          <a:bodyPr spcFirstLastPara="1" wrap="square" lIns="91425" tIns="91425" rIns="91425" bIns="91425" anchor="t" anchorCtr="0"/>
          <a:lstStyle>
            <a:lvl1pPr marL="0" marR="0" lvl="0" indent="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457200" marR="0" lvl="1" indent="0"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8" name="Google Shape;18;p2"/>
          <p:cNvSpPr txBox="1">
            <a:spLocks noGrp="1"/>
          </p:cNvSpPr>
          <p:nvPr>
            <p:ph type="dt" idx="10"/>
          </p:nvPr>
        </p:nvSpPr>
        <p:spPr>
          <a:xfrm>
            <a:off x="628650" y="6356351"/>
            <a:ext cx="20574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
          <p:cNvSpPr txBox="1">
            <a:spLocks noGrp="1"/>
          </p:cNvSpPr>
          <p:nvPr>
            <p:ph type="ftr" idx="11"/>
          </p:nvPr>
        </p:nvSpPr>
        <p:spPr>
          <a:xfrm>
            <a:off x="3028950" y="6356351"/>
            <a:ext cx="30861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28560" y="365040"/>
            <a:ext cx="7886430" cy="1325160"/>
          </a:xfrm>
          <a:prstGeom prst="rect">
            <a:avLst/>
          </a:prstGeom>
        </p:spPr>
        <p:txBody>
          <a:bodyPr lIns="0" tIns="0" rIns="0" bIns="0" anchor="ctr"/>
          <a:lstStyle/>
          <a:p>
            <a:endParaRPr lang="en-US" sz="1350" b="0" strike="noStrike" spc="-1">
              <a:solidFill>
                <a:srgbClr val="000000"/>
              </a:solidFill>
              <a:uFill>
                <a:solidFill>
                  <a:srgbClr val="FFFFFF"/>
                </a:solidFill>
              </a:uFill>
              <a:latin typeface="Calibri"/>
            </a:endParaRPr>
          </a:p>
        </p:txBody>
      </p:sp>
      <p:sp>
        <p:nvSpPr>
          <p:cNvPr id="47" name="PlaceHolder 2"/>
          <p:cNvSpPr>
            <a:spLocks noGrp="1"/>
          </p:cNvSpPr>
          <p:nvPr>
            <p:ph type="body"/>
          </p:nvPr>
        </p:nvSpPr>
        <p:spPr>
          <a:xfrm>
            <a:off x="628560" y="1825560"/>
            <a:ext cx="7886430" cy="4350960"/>
          </a:xfrm>
          <a:prstGeom prst="rect">
            <a:avLst/>
          </a:prstGeom>
        </p:spPr>
        <p:txBody>
          <a:bodyPr lIns="0" tIns="0" rIns="0" bIns="0"/>
          <a:lstStyle/>
          <a:p>
            <a:endParaRPr lang="en-US" sz="2100" b="0" strike="noStrike" spc="-1">
              <a:solidFill>
                <a:srgbClr val="000000"/>
              </a:solidFill>
              <a:uFill>
                <a:solidFill>
                  <a:srgbClr val="FFFFFF"/>
                </a:solidFill>
              </a:uFill>
              <a:latin typeface="Calibri"/>
            </a:endParaRPr>
          </a:p>
        </p:txBody>
      </p:sp>
    </p:spTree>
    <p:extLst>
      <p:ext uri="{BB962C8B-B14F-4D97-AF65-F5344CB8AC3E}">
        <p14:creationId xmlns:p14="http://schemas.microsoft.com/office/powerpoint/2010/main" val="449143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628650" y="365126"/>
            <a:ext cx="7886700" cy="13257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23" name="Google Shape;23;p3"/>
          <p:cNvSpPr txBox="1">
            <a:spLocks noGrp="1"/>
          </p:cNvSpPr>
          <p:nvPr>
            <p:ph type="dt" idx="10"/>
          </p:nvPr>
        </p:nvSpPr>
        <p:spPr>
          <a:xfrm>
            <a:off x="628650" y="6356351"/>
            <a:ext cx="20574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4" name="Google Shape;24;p3"/>
          <p:cNvSpPr txBox="1">
            <a:spLocks noGrp="1"/>
          </p:cNvSpPr>
          <p:nvPr>
            <p:ph type="ftr" idx="11"/>
          </p:nvPr>
        </p:nvSpPr>
        <p:spPr>
          <a:xfrm>
            <a:off x="3028950" y="6356351"/>
            <a:ext cx="30861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3"/>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4"/>
          <p:cNvSpPr txBox="1">
            <a:spLocks noGrp="1"/>
          </p:cNvSpPr>
          <p:nvPr>
            <p:ph type="title"/>
          </p:nvPr>
        </p:nvSpPr>
        <p:spPr>
          <a:xfrm>
            <a:off x="628650" y="365126"/>
            <a:ext cx="7886700" cy="13257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28" name="Google Shape;28;p4"/>
          <p:cNvSpPr txBox="1">
            <a:spLocks noGrp="1"/>
          </p:cNvSpPr>
          <p:nvPr>
            <p:ph type="body" idx="1"/>
          </p:nvPr>
        </p:nvSpPr>
        <p:spPr>
          <a:xfrm>
            <a:off x="628650" y="1825625"/>
            <a:ext cx="7886700" cy="43512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9" name="Google Shape;29;p4"/>
          <p:cNvSpPr txBox="1">
            <a:spLocks noGrp="1"/>
          </p:cNvSpPr>
          <p:nvPr>
            <p:ph type="dt" idx="10"/>
          </p:nvPr>
        </p:nvSpPr>
        <p:spPr>
          <a:xfrm>
            <a:off x="628650" y="6356351"/>
            <a:ext cx="20574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4"/>
          <p:cNvSpPr txBox="1">
            <a:spLocks noGrp="1"/>
          </p:cNvSpPr>
          <p:nvPr>
            <p:ph type="ftr" idx="11"/>
          </p:nvPr>
        </p:nvSpPr>
        <p:spPr>
          <a:xfrm>
            <a:off x="3028950" y="6356351"/>
            <a:ext cx="30861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4"/>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629841" y="365126"/>
            <a:ext cx="7886700" cy="13257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40" name="Google Shape;40;p6"/>
          <p:cNvSpPr txBox="1">
            <a:spLocks noGrp="1"/>
          </p:cNvSpPr>
          <p:nvPr>
            <p:ph type="body" idx="1"/>
          </p:nvPr>
        </p:nvSpPr>
        <p:spPr>
          <a:xfrm>
            <a:off x="629842" y="1681163"/>
            <a:ext cx="3868200" cy="823800"/>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1" name="Google Shape;41;p6"/>
          <p:cNvSpPr txBox="1">
            <a:spLocks noGrp="1"/>
          </p:cNvSpPr>
          <p:nvPr>
            <p:ph type="body" idx="2"/>
          </p:nvPr>
        </p:nvSpPr>
        <p:spPr>
          <a:xfrm>
            <a:off x="629842" y="2505075"/>
            <a:ext cx="3868200" cy="36846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Google Shape;42;p6"/>
          <p:cNvSpPr txBox="1">
            <a:spLocks noGrp="1"/>
          </p:cNvSpPr>
          <p:nvPr>
            <p:ph type="body" idx="3"/>
          </p:nvPr>
        </p:nvSpPr>
        <p:spPr>
          <a:xfrm>
            <a:off x="4629150" y="1681163"/>
            <a:ext cx="3887400" cy="823800"/>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Google Shape;43;p6"/>
          <p:cNvSpPr txBox="1">
            <a:spLocks noGrp="1"/>
          </p:cNvSpPr>
          <p:nvPr>
            <p:ph type="body" idx="4"/>
          </p:nvPr>
        </p:nvSpPr>
        <p:spPr>
          <a:xfrm>
            <a:off x="4629150" y="2505075"/>
            <a:ext cx="3887400" cy="36846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dt" idx="10"/>
          </p:nvPr>
        </p:nvSpPr>
        <p:spPr>
          <a:xfrm>
            <a:off x="628650" y="6356351"/>
            <a:ext cx="20574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ftr" idx="11"/>
          </p:nvPr>
        </p:nvSpPr>
        <p:spPr>
          <a:xfrm>
            <a:off x="3028950" y="6356351"/>
            <a:ext cx="30861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6" name="Google Shape;46;p6"/>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7"/>
          <p:cNvSpPr txBox="1">
            <a:spLocks noGrp="1"/>
          </p:cNvSpPr>
          <p:nvPr>
            <p:ph type="dt" idx="10"/>
          </p:nvPr>
        </p:nvSpPr>
        <p:spPr>
          <a:xfrm>
            <a:off x="628650" y="6356351"/>
            <a:ext cx="20574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9" name="Google Shape;49;p7"/>
          <p:cNvSpPr txBox="1">
            <a:spLocks noGrp="1"/>
          </p:cNvSpPr>
          <p:nvPr>
            <p:ph type="ftr" idx="11"/>
          </p:nvPr>
        </p:nvSpPr>
        <p:spPr>
          <a:xfrm>
            <a:off x="3028950" y="6356351"/>
            <a:ext cx="30861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7"/>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629841" y="457200"/>
            <a:ext cx="2949300" cy="1600200"/>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53" name="Google Shape;53;p8"/>
          <p:cNvSpPr txBox="1">
            <a:spLocks noGrp="1"/>
          </p:cNvSpPr>
          <p:nvPr>
            <p:ph type="body" idx="1"/>
          </p:nvPr>
        </p:nvSpPr>
        <p:spPr>
          <a:xfrm>
            <a:off x="3887391" y="987426"/>
            <a:ext cx="4629300" cy="4873500"/>
          </a:xfrm>
          <a:prstGeom prst="rect">
            <a:avLst/>
          </a:prstGeom>
          <a:noFill/>
          <a:ln>
            <a:noFill/>
          </a:ln>
        </p:spPr>
        <p:txBody>
          <a:bodyPr spcFirstLastPara="1" wrap="square" lIns="91425" tIns="91425" rIns="91425" bIns="91425"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4" name="Google Shape;54;p8"/>
          <p:cNvSpPr txBox="1">
            <a:spLocks noGrp="1"/>
          </p:cNvSpPr>
          <p:nvPr>
            <p:ph type="body" idx="2"/>
          </p:nvPr>
        </p:nvSpPr>
        <p:spPr>
          <a:xfrm>
            <a:off x="629841" y="2057400"/>
            <a:ext cx="2949300" cy="38115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55" name="Google Shape;55;p8"/>
          <p:cNvSpPr txBox="1">
            <a:spLocks noGrp="1"/>
          </p:cNvSpPr>
          <p:nvPr>
            <p:ph type="dt" idx="10"/>
          </p:nvPr>
        </p:nvSpPr>
        <p:spPr>
          <a:xfrm>
            <a:off x="628650" y="6356351"/>
            <a:ext cx="20574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8"/>
          <p:cNvSpPr txBox="1">
            <a:spLocks noGrp="1"/>
          </p:cNvSpPr>
          <p:nvPr>
            <p:ph type="ftr" idx="11"/>
          </p:nvPr>
        </p:nvSpPr>
        <p:spPr>
          <a:xfrm>
            <a:off x="3028950" y="6356351"/>
            <a:ext cx="30861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7" name="Google Shape;57;p8"/>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629841" y="457200"/>
            <a:ext cx="2949300" cy="1600200"/>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60" name="Google Shape;60;p9"/>
          <p:cNvSpPr>
            <a:spLocks noGrp="1"/>
          </p:cNvSpPr>
          <p:nvPr>
            <p:ph type="pic" idx="2"/>
          </p:nvPr>
        </p:nvSpPr>
        <p:spPr>
          <a:xfrm>
            <a:off x="3887391" y="987426"/>
            <a:ext cx="4629300" cy="4873500"/>
          </a:xfrm>
          <a:prstGeom prst="rect">
            <a:avLst/>
          </a:prstGeom>
          <a:noFill/>
          <a:ln>
            <a:noFill/>
          </a:ln>
        </p:spPr>
        <p:txBody>
          <a:bodyPr spcFirstLastPara="1" wrap="square" lIns="91425" tIns="91425" rIns="91425" bIns="91425" anchor="t" anchorCtr="0"/>
          <a:lstStyle>
            <a:lvl1pPr marL="0" marR="0" lvl="0" indent="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1" name="Google Shape;61;p9"/>
          <p:cNvSpPr txBox="1">
            <a:spLocks noGrp="1"/>
          </p:cNvSpPr>
          <p:nvPr>
            <p:ph type="body" idx="1"/>
          </p:nvPr>
        </p:nvSpPr>
        <p:spPr>
          <a:xfrm>
            <a:off x="629841" y="2057400"/>
            <a:ext cx="2949300" cy="38115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2" name="Google Shape;62;p9"/>
          <p:cNvSpPr txBox="1">
            <a:spLocks noGrp="1"/>
          </p:cNvSpPr>
          <p:nvPr>
            <p:ph type="dt" idx="10"/>
          </p:nvPr>
        </p:nvSpPr>
        <p:spPr>
          <a:xfrm>
            <a:off x="628650" y="6356351"/>
            <a:ext cx="20574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3" name="Google Shape;63;p9"/>
          <p:cNvSpPr txBox="1">
            <a:spLocks noGrp="1"/>
          </p:cNvSpPr>
          <p:nvPr>
            <p:ph type="ftr" idx="11"/>
          </p:nvPr>
        </p:nvSpPr>
        <p:spPr>
          <a:xfrm>
            <a:off x="3028950" y="6356351"/>
            <a:ext cx="30861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628650" y="365126"/>
            <a:ext cx="7886700" cy="13257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67" name="Google Shape;67;p10"/>
          <p:cNvSpPr txBox="1">
            <a:spLocks noGrp="1"/>
          </p:cNvSpPr>
          <p:nvPr>
            <p:ph type="body" idx="1"/>
          </p:nvPr>
        </p:nvSpPr>
        <p:spPr>
          <a:xfrm rot="5400000">
            <a:off x="2396400" y="57875"/>
            <a:ext cx="4351200" cy="78867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dt" idx="10"/>
          </p:nvPr>
        </p:nvSpPr>
        <p:spPr>
          <a:xfrm>
            <a:off x="628650" y="6356351"/>
            <a:ext cx="20574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10"/>
          <p:cNvSpPr txBox="1">
            <a:spLocks noGrp="1"/>
          </p:cNvSpPr>
          <p:nvPr>
            <p:ph type="ftr" idx="11"/>
          </p:nvPr>
        </p:nvSpPr>
        <p:spPr>
          <a:xfrm>
            <a:off x="3028950" y="6356351"/>
            <a:ext cx="30861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0" name="Google Shape;70;p10"/>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1"/>
        <p:cNvGrpSpPr/>
        <p:nvPr/>
      </p:nvGrpSpPr>
      <p:grpSpPr>
        <a:xfrm>
          <a:off x="0" y="0"/>
          <a:ext cx="0" cy="0"/>
          <a:chOff x="0" y="0"/>
          <a:chExt cx="0" cy="0"/>
        </a:xfrm>
      </p:grpSpPr>
      <p:sp>
        <p:nvSpPr>
          <p:cNvPr id="72" name="Google Shape;72;p11"/>
          <p:cNvSpPr txBox="1">
            <a:spLocks noGrp="1"/>
          </p:cNvSpPr>
          <p:nvPr>
            <p:ph type="title"/>
          </p:nvPr>
        </p:nvSpPr>
        <p:spPr>
          <a:xfrm rot="5400000">
            <a:off x="4623600" y="2285275"/>
            <a:ext cx="5811900" cy="19716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73" name="Google Shape;73;p11"/>
          <p:cNvSpPr txBox="1">
            <a:spLocks noGrp="1"/>
          </p:cNvSpPr>
          <p:nvPr>
            <p:ph type="body" idx="1"/>
          </p:nvPr>
        </p:nvSpPr>
        <p:spPr>
          <a:xfrm rot="5400000">
            <a:off x="623025" y="370675"/>
            <a:ext cx="5811900" cy="58008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4" name="Google Shape;74;p11"/>
          <p:cNvSpPr txBox="1">
            <a:spLocks noGrp="1"/>
          </p:cNvSpPr>
          <p:nvPr>
            <p:ph type="dt" idx="10"/>
          </p:nvPr>
        </p:nvSpPr>
        <p:spPr>
          <a:xfrm>
            <a:off x="628650" y="6356351"/>
            <a:ext cx="20574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5" name="Google Shape;75;p11"/>
          <p:cNvSpPr txBox="1">
            <a:spLocks noGrp="1"/>
          </p:cNvSpPr>
          <p:nvPr>
            <p:ph type="ftr" idx="11"/>
          </p:nvPr>
        </p:nvSpPr>
        <p:spPr>
          <a:xfrm>
            <a:off x="3028950" y="6356351"/>
            <a:ext cx="30861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6" name="Google Shape;76;p11"/>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365126"/>
            <a:ext cx="7886700" cy="13257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11" name="Google Shape;11;p1"/>
          <p:cNvSpPr txBox="1">
            <a:spLocks noGrp="1"/>
          </p:cNvSpPr>
          <p:nvPr>
            <p:ph type="body" idx="1"/>
          </p:nvPr>
        </p:nvSpPr>
        <p:spPr>
          <a:xfrm>
            <a:off x="628650" y="1825625"/>
            <a:ext cx="7886700" cy="43512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28650" y="6356351"/>
            <a:ext cx="20574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028950" y="6356351"/>
            <a:ext cx="30861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1.tiff"/><Relationship Id="rId4" Type="http://schemas.openxmlformats.org/officeDocument/2006/relationships/image" Target="../media/image10.tiff"/></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1.xml"/><Relationship Id="rId5" Type="http://schemas.openxmlformats.org/officeDocument/2006/relationships/image" Target="../media/image15.jpeg"/><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comments" Target="../comments/comment2.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image" Target="../media/image51.tiff"/><Relationship Id="rId1" Type="http://schemas.openxmlformats.org/officeDocument/2006/relationships/slideLayout" Target="../slideLayouts/slideLayout10.xml"/><Relationship Id="rId4" Type="http://schemas.openxmlformats.org/officeDocument/2006/relationships/image" Target="../media/image53.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56.tiff"/><Relationship Id="rId4" Type="http://schemas.openxmlformats.org/officeDocument/2006/relationships/image" Target="../media/image55.png"/></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8.tiff"/></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2"/>
          <p:cNvSpPr txBox="1">
            <a:spLocks noGrp="1"/>
          </p:cNvSpPr>
          <p:nvPr>
            <p:ph type="ctrTitle"/>
          </p:nvPr>
        </p:nvSpPr>
        <p:spPr>
          <a:xfrm>
            <a:off x="754719" y="600805"/>
            <a:ext cx="7812359" cy="3591146"/>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lt1"/>
              </a:buClr>
              <a:buSzPts val="1350"/>
              <a:buFont typeface="Calibri"/>
              <a:buNone/>
            </a:pPr>
            <a:r>
              <a:rPr lang="ja-JP" sz="3200"/>
              <a:t>CSFI、</a:t>
            </a:r>
            <a:r>
              <a:rPr lang="ja-JP" sz="3200" b="0" i="0" u="none" strike="noStrike" cap="none">
                <a:solidFill>
                  <a:schemeClr val="dk1"/>
                </a:solidFill>
                <a:latin typeface="Calibri"/>
                <a:ea typeface="Calibri"/>
                <a:cs typeface="Calibri"/>
                <a:sym typeface="Calibri"/>
              </a:rPr>
              <a:t>網膜神経節細胞数でみる緑内障</a:t>
            </a:r>
            <a:endParaRPr sz="3200" dirty="0"/>
          </a:p>
          <a:p>
            <a:pPr marL="0" marR="0" lvl="0" indent="0" algn="ctr" rtl="0">
              <a:lnSpc>
                <a:spcPct val="90000"/>
              </a:lnSpc>
              <a:spcBef>
                <a:spcPts val="0"/>
              </a:spcBef>
              <a:spcAft>
                <a:spcPts val="0"/>
              </a:spcAft>
              <a:buClr>
                <a:schemeClr val="lt1"/>
              </a:buClr>
              <a:buSzPts val="1350"/>
              <a:buFont typeface="Calibri"/>
              <a:buNone/>
            </a:pPr>
            <a:endParaRPr sz="3200" dirty="0"/>
          </a:p>
        </p:txBody>
      </p:sp>
      <p:sp>
        <p:nvSpPr>
          <p:cNvPr id="82" name="Google Shape;82;p12"/>
          <p:cNvSpPr txBox="1">
            <a:spLocks noGrp="1"/>
          </p:cNvSpPr>
          <p:nvPr>
            <p:ph type="subTitle" idx="1"/>
          </p:nvPr>
        </p:nvSpPr>
        <p:spPr>
          <a:xfrm>
            <a:off x="1418899" y="4768556"/>
            <a:ext cx="6429375" cy="1188019"/>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lt1"/>
              </a:buClr>
              <a:buSzPts val="800"/>
              <a:buFont typeface="Arial"/>
              <a:buNone/>
            </a:pPr>
            <a:r>
              <a:rPr lang="ja-JP" altLang="en-US" sz="3200" b="0" i="0" u="none" strike="noStrike" cap="none">
                <a:solidFill>
                  <a:schemeClr val="dk1"/>
                </a:solidFill>
                <a:latin typeface="Cambria"/>
                <a:ea typeface="+mj-ea"/>
                <a:cs typeface="Cambria"/>
                <a:sym typeface="Cambria"/>
              </a:rPr>
              <a:t>小川　俊平</a:t>
            </a:r>
            <a:endParaRPr sz="2000" b="0" i="0" u="none" strike="noStrike" cap="none" dirty="0">
              <a:solidFill>
                <a:schemeClr val="dk1"/>
              </a:solidFill>
              <a:latin typeface="Cambria"/>
              <a:ea typeface="Cambria"/>
              <a:cs typeface="Cambria"/>
              <a:sym typeface="Cambria"/>
            </a:endParaRPr>
          </a:p>
          <a:p>
            <a:pPr>
              <a:spcBef>
                <a:spcPts val="0"/>
              </a:spcBef>
              <a:buClr>
                <a:schemeClr val="lt1"/>
              </a:buClr>
              <a:buSzPts val="800"/>
            </a:pPr>
            <a:r>
              <a:rPr lang="ja-JP" altLang="en-US" sz="2800">
                <a:latin typeface="Cambria"/>
                <a:ea typeface="+mj-ea"/>
                <a:sym typeface="Cambria"/>
              </a:rPr>
              <a:t>東京慈恵会医科大学　眼科</a:t>
            </a:r>
            <a:endParaRPr sz="2800" dirty="0">
              <a:latin typeface="Cambria"/>
              <a:ea typeface="+mj-ea"/>
              <a:sym typeface="Cambria"/>
            </a:endParaRPr>
          </a:p>
          <a:p>
            <a:pPr>
              <a:spcBef>
                <a:spcPts val="0"/>
              </a:spcBef>
              <a:buClr>
                <a:schemeClr val="lt1"/>
              </a:buClr>
              <a:buSzPts val="800"/>
            </a:pPr>
            <a:r>
              <a:rPr lang="ja-JP" altLang="en-US" sz="2800">
                <a:latin typeface="Cambria"/>
                <a:ea typeface="+mj-ea"/>
                <a:sym typeface="Cambria"/>
              </a:rPr>
              <a:t>厚木厚木市立病院　眼科</a:t>
            </a:r>
            <a:endParaRPr sz="2800" dirty="0">
              <a:latin typeface="Cambria"/>
              <a:ea typeface="+mj-ea"/>
              <a:sym typeface="Cambria"/>
            </a:endParaRPr>
          </a:p>
        </p:txBody>
      </p:sp>
      <p:sp>
        <p:nvSpPr>
          <p:cNvPr id="83" name="Google Shape;83;p12"/>
          <p:cNvSpPr txBox="1"/>
          <p:nvPr/>
        </p:nvSpPr>
        <p:spPr>
          <a:xfrm>
            <a:off x="4724400" y="529516"/>
            <a:ext cx="3945562" cy="307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ja-JP" altLang="en-US" sz="1800">
                <a:solidFill>
                  <a:srgbClr val="212121"/>
                </a:solidFill>
                <a:highlight>
                  <a:srgbClr val="FFFFFF"/>
                </a:highlight>
              </a:rPr>
              <a:t>緑内障学会</a:t>
            </a:r>
            <a:r>
              <a:rPr lang="ja-JP" sz="1800">
                <a:solidFill>
                  <a:srgbClr val="212121"/>
                </a:solidFill>
                <a:highlight>
                  <a:srgbClr val="FFFFFF"/>
                </a:highlight>
              </a:rPr>
              <a:t>モーニングセミナー</a:t>
            </a:r>
            <a:r>
              <a:rPr lang="ja-JP" sz="1800" b="0" i="0" u="none" strike="noStrike" cap="none">
                <a:solidFill>
                  <a:srgbClr val="000000"/>
                </a:solidFill>
                <a:latin typeface="Arial"/>
                <a:ea typeface="Arial"/>
                <a:cs typeface="Arial"/>
                <a:sym typeface="Arial"/>
              </a:rPr>
              <a:t>　201</a:t>
            </a:r>
            <a:r>
              <a:rPr lang="ja-JP" sz="1800"/>
              <a:t>8</a:t>
            </a:r>
            <a:r>
              <a:rPr lang="ja-JP" sz="1800" b="0" i="0" u="none" strike="noStrike" cap="none">
                <a:solidFill>
                  <a:srgbClr val="000000"/>
                </a:solidFill>
                <a:latin typeface="Arial"/>
                <a:ea typeface="Arial"/>
                <a:cs typeface="Arial"/>
                <a:sym typeface="Arial"/>
              </a:rPr>
              <a:t>/</a:t>
            </a:r>
            <a:r>
              <a:rPr lang="ja-JP" sz="1800"/>
              <a:t>9</a:t>
            </a:r>
            <a:r>
              <a:rPr lang="ja-JP" sz="1800" b="0" i="0" u="none" strike="noStrike" cap="none">
                <a:solidFill>
                  <a:srgbClr val="000000"/>
                </a:solidFill>
                <a:latin typeface="Arial"/>
                <a:ea typeface="Arial"/>
                <a:cs typeface="Arial"/>
                <a:sym typeface="Arial"/>
              </a:rPr>
              <a:t>/</a:t>
            </a:r>
            <a:r>
              <a:rPr lang="ja-JP" sz="1800"/>
              <a:t>1</a:t>
            </a:r>
            <a:r>
              <a:rPr lang="ja-JP" sz="1800" b="0" i="0" u="none" strike="noStrike" cap="none">
                <a:solidFill>
                  <a:srgbClr val="000000"/>
                </a:solidFill>
                <a:latin typeface="Arial"/>
                <a:ea typeface="Arial"/>
                <a:cs typeface="Arial"/>
                <a:sym typeface="Arial"/>
              </a:rPr>
              <a:t>6</a:t>
            </a:r>
            <a:endParaRPr sz="1800" dirty="0"/>
          </a:p>
        </p:txBody>
      </p:sp>
      <p:pic>
        <p:nvPicPr>
          <p:cNvPr id="2" name="図 1">
            <a:extLst>
              <a:ext uri="{FF2B5EF4-FFF2-40B4-BE49-F238E27FC236}">
                <a16:creationId xmlns:a16="http://schemas.microsoft.com/office/drawing/2014/main" id="{2E9A9E26-8774-3842-AA27-04E0630FE6CF}"/>
              </a:ext>
            </a:extLst>
          </p:cNvPr>
          <p:cNvPicPr>
            <a:picLocks noChangeAspect="1"/>
          </p:cNvPicPr>
          <p:nvPr/>
        </p:nvPicPr>
        <p:blipFill>
          <a:blip r:embed="rId3"/>
          <a:stretch>
            <a:fillRect/>
          </a:stretch>
        </p:blipFill>
        <p:spPr>
          <a:xfrm>
            <a:off x="7376042" y="4777872"/>
            <a:ext cx="1259835" cy="1181383"/>
          </a:xfrm>
          <a:prstGeom prst="rect">
            <a:avLst/>
          </a:prstGeom>
        </p:spPr>
      </p:pic>
      <p:pic>
        <p:nvPicPr>
          <p:cNvPr id="3" name="図 2">
            <a:extLst>
              <a:ext uri="{FF2B5EF4-FFF2-40B4-BE49-F238E27FC236}">
                <a16:creationId xmlns:a16="http://schemas.microsoft.com/office/drawing/2014/main" id="{031F4721-7056-274D-9C2A-C6150B6FB5AA}"/>
              </a:ext>
            </a:extLst>
          </p:cNvPr>
          <p:cNvPicPr>
            <a:picLocks noChangeAspect="1"/>
          </p:cNvPicPr>
          <p:nvPr/>
        </p:nvPicPr>
        <p:blipFill>
          <a:blip r:embed="rId4"/>
          <a:stretch>
            <a:fillRect/>
          </a:stretch>
        </p:blipFill>
        <p:spPr>
          <a:xfrm flipH="1">
            <a:off x="419740" y="4777872"/>
            <a:ext cx="1547955" cy="128784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2"/>
          <p:cNvSpPr txBox="1">
            <a:spLocks noGrp="1"/>
          </p:cNvSpPr>
          <p:nvPr>
            <p:ph type="ctrTitle"/>
          </p:nvPr>
        </p:nvSpPr>
        <p:spPr>
          <a:xfrm>
            <a:off x="754719" y="1185005"/>
            <a:ext cx="7812359" cy="3591146"/>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lt1"/>
              </a:buClr>
              <a:buSzPts val="1350"/>
              <a:buFont typeface="Calibri"/>
              <a:buNone/>
            </a:pPr>
            <a:r>
              <a:rPr lang="en-US" sz="4400" dirty="0"/>
              <a:t>Structure – function relationship in glaucoma</a:t>
            </a:r>
            <a:endParaRPr sz="4400" dirty="0"/>
          </a:p>
        </p:txBody>
      </p:sp>
      <p:sp>
        <p:nvSpPr>
          <p:cNvPr id="83" name="Google Shape;83;p12"/>
          <p:cNvSpPr txBox="1"/>
          <p:nvPr/>
        </p:nvSpPr>
        <p:spPr>
          <a:xfrm>
            <a:off x="4724400" y="529516"/>
            <a:ext cx="3945562" cy="307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ja-JP" altLang="en-US" sz="1800">
                <a:solidFill>
                  <a:srgbClr val="212121"/>
                </a:solidFill>
                <a:highlight>
                  <a:srgbClr val="FFFFFF"/>
                </a:highlight>
              </a:rPr>
              <a:t>緑内障学会</a:t>
            </a:r>
            <a:r>
              <a:rPr lang="ja-JP" sz="1800">
                <a:solidFill>
                  <a:srgbClr val="212121"/>
                </a:solidFill>
                <a:highlight>
                  <a:srgbClr val="FFFFFF"/>
                </a:highlight>
              </a:rPr>
              <a:t>モーニングセミナー</a:t>
            </a:r>
            <a:r>
              <a:rPr lang="ja-JP" sz="1800" b="0" i="0" u="none" strike="noStrike" cap="none">
                <a:solidFill>
                  <a:srgbClr val="000000"/>
                </a:solidFill>
                <a:latin typeface="Arial"/>
                <a:ea typeface="Arial"/>
                <a:cs typeface="Arial"/>
                <a:sym typeface="Arial"/>
              </a:rPr>
              <a:t>　201</a:t>
            </a:r>
            <a:r>
              <a:rPr lang="ja-JP" sz="1800"/>
              <a:t>8</a:t>
            </a:r>
            <a:r>
              <a:rPr lang="ja-JP" sz="1800" b="0" i="0" u="none" strike="noStrike" cap="none">
                <a:solidFill>
                  <a:srgbClr val="000000"/>
                </a:solidFill>
                <a:latin typeface="Arial"/>
                <a:ea typeface="Arial"/>
                <a:cs typeface="Arial"/>
                <a:sym typeface="Arial"/>
              </a:rPr>
              <a:t>/</a:t>
            </a:r>
            <a:r>
              <a:rPr lang="ja-JP" sz="1800"/>
              <a:t>9</a:t>
            </a:r>
            <a:r>
              <a:rPr lang="ja-JP" sz="1800" b="0" i="0" u="none" strike="noStrike" cap="none">
                <a:solidFill>
                  <a:srgbClr val="000000"/>
                </a:solidFill>
                <a:latin typeface="Arial"/>
                <a:ea typeface="Arial"/>
                <a:cs typeface="Arial"/>
                <a:sym typeface="Arial"/>
              </a:rPr>
              <a:t>/</a:t>
            </a:r>
            <a:r>
              <a:rPr lang="ja-JP" sz="1800"/>
              <a:t>1</a:t>
            </a:r>
            <a:r>
              <a:rPr lang="ja-JP" sz="1800" b="0" i="0" u="none" strike="noStrike" cap="none">
                <a:solidFill>
                  <a:srgbClr val="000000"/>
                </a:solidFill>
                <a:latin typeface="Arial"/>
                <a:ea typeface="Arial"/>
                <a:cs typeface="Arial"/>
                <a:sym typeface="Arial"/>
              </a:rPr>
              <a:t>6</a:t>
            </a:r>
            <a:endParaRPr sz="1800" dirty="0"/>
          </a:p>
        </p:txBody>
      </p:sp>
    </p:spTree>
    <p:extLst>
      <p:ext uri="{BB962C8B-B14F-4D97-AF65-F5344CB8AC3E}">
        <p14:creationId xmlns:p14="http://schemas.microsoft.com/office/powerpoint/2010/main" val="7184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3C3359-E284-FE41-AD08-A0C6F4D09678}"/>
              </a:ext>
            </a:extLst>
          </p:cNvPr>
          <p:cNvSpPr>
            <a:spLocks noGrp="1"/>
          </p:cNvSpPr>
          <p:nvPr>
            <p:ph type="title"/>
          </p:nvPr>
        </p:nvSpPr>
        <p:spPr>
          <a:xfrm>
            <a:off x="628650" y="85726"/>
            <a:ext cx="7886700" cy="1325700"/>
          </a:xfrm>
        </p:spPr>
        <p:txBody>
          <a:bodyPr/>
          <a:lstStyle/>
          <a:p>
            <a:r>
              <a:rPr kumimoji="1" lang="en-US" altLang="ja-JP" dirty="0"/>
              <a:t>HFA24-2</a:t>
            </a:r>
            <a:r>
              <a:rPr kumimoji="1" lang="ja-JP" altLang="en-US"/>
              <a:t>測定点と</a:t>
            </a:r>
            <a:r>
              <a:rPr kumimoji="1" lang="en-US" altLang="ja-JP" dirty="0"/>
              <a:t>ONH</a:t>
            </a:r>
            <a:r>
              <a:rPr kumimoji="1" lang="ja-JP" altLang="en-US"/>
              <a:t>の対応</a:t>
            </a:r>
          </a:p>
        </p:txBody>
      </p:sp>
      <p:pic>
        <p:nvPicPr>
          <p:cNvPr id="7" name="図 6">
            <a:extLst>
              <a:ext uri="{FF2B5EF4-FFF2-40B4-BE49-F238E27FC236}">
                <a16:creationId xmlns:a16="http://schemas.microsoft.com/office/drawing/2014/main" id="{0C69819E-EF6F-1B43-B16B-67147F05B087}"/>
              </a:ext>
            </a:extLst>
          </p:cNvPr>
          <p:cNvPicPr>
            <a:picLocks noChangeAspect="1"/>
          </p:cNvPicPr>
          <p:nvPr/>
        </p:nvPicPr>
        <p:blipFill>
          <a:blip r:embed="rId3"/>
          <a:stretch>
            <a:fillRect/>
          </a:stretch>
        </p:blipFill>
        <p:spPr>
          <a:xfrm>
            <a:off x="2235200" y="4263986"/>
            <a:ext cx="4673600" cy="2374900"/>
          </a:xfrm>
          <a:prstGeom prst="rect">
            <a:avLst/>
          </a:prstGeom>
        </p:spPr>
      </p:pic>
      <p:sp>
        <p:nvSpPr>
          <p:cNvPr id="8" name="正方形/長方形 7">
            <a:extLst>
              <a:ext uri="{FF2B5EF4-FFF2-40B4-BE49-F238E27FC236}">
                <a16:creationId xmlns:a16="http://schemas.microsoft.com/office/drawing/2014/main" id="{67476DDD-0755-2D4A-9C90-AC126AE8A248}"/>
              </a:ext>
            </a:extLst>
          </p:cNvPr>
          <p:cNvSpPr/>
          <p:nvPr/>
        </p:nvSpPr>
        <p:spPr>
          <a:xfrm>
            <a:off x="5784601" y="6412012"/>
            <a:ext cx="3137397" cy="307777"/>
          </a:xfrm>
          <a:prstGeom prst="rect">
            <a:avLst/>
          </a:prstGeom>
        </p:spPr>
        <p:txBody>
          <a:bodyPr wrap="none">
            <a:spAutoFit/>
          </a:bodyPr>
          <a:lstStyle/>
          <a:p>
            <a:r>
              <a:rPr lang="en-US" altLang="ja-JP" dirty="0" err="1">
                <a:latin typeface="Times" pitchFamily="2" charset="0"/>
              </a:rPr>
              <a:t>Garway</a:t>
            </a:r>
            <a:r>
              <a:rPr lang="en-US" altLang="ja-JP" dirty="0">
                <a:latin typeface="Times" pitchFamily="2" charset="0"/>
              </a:rPr>
              <a:t>-Heath DF, Ophthalmology 2000</a:t>
            </a:r>
            <a:endParaRPr lang="en-US" altLang="ja-JP" dirty="0">
              <a:effectLst/>
              <a:latin typeface="Times" pitchFamily="2" charset="0"/>
            </a:endParaRPr>
          </a:p>
        </p:txBody>
      </p:sp>
      <p:grpSp>
        <p:nvGrpSpPr>
          <p:cNvPr id="10" name="グループ化 9">
            <a:extLst>
              <a:ext uri="{FF2B5EF4-FFF2-40B4-BE49-F238E27FC236}">
                <a16:creationId xmlns:a16="http://schemas.microsoft.com/office/drawing/2014/main" id="{B7521BFB-9BFB-694A-BD0B-0DA7457F6096}"/>
              </a:ext>
            </a:extLst>
          </p:cNvPr>
          <p:cNvGrpSpPr/>
          <p:nvPr/>
        </p:nvGrpSpPr>
        <p:grpSpPr>
          <a:xfrm>
            <a:off x="0" y="2163743"/>
            <a:ext cx="9144000" cy="2311400"/>
            <a:chOff x="628650" y="1690826"/>
            <a:chExt cx="9207500" cy="2311400"/>
          </a:xfrm>
        </p:grpSpPr>
        <p:pic>
          <p:nvPicPr>
            <p:cNvPr id="4" name="図 3">
              <a:extLst>
                <a:ext uri="{FF2B5EF4-FFF2-40B4-BE49-F238E27FC236}">
                  <a16:creationId xmlns:a16="http://schemas.microsoft.com/office/drawing/2014/main" id="{592DD7FF-CD58-6246-B015-196366AB210E}"/>
                </a:ext>
              </a:extLst>
            </p:cNvPr>
            <p:cNvPicPr>
              <a:picLocks noChangeAspect="1"/>
            </p:cNvPicPr>
            <p:nvPr/>
          </p:nvPicPr>
          <p:blipFill>
            <a:blip r:embed="rId4"/>
            <a:stretch>
              <a:fillRect/>
            </a:stretch>
          </p:blipFill>
          <p:spPr>
            <a:xfrm>
              <a:off x="628650" y="1690826"/>
              <a:ext cx="3073400" cy="2311400"/>
            </a:xfrm>
            <a:prstGeom prst="rect">
              <a:avLst/>
            </a:prstGeom>
          </p:spPr>
        </p:pic>
        <p:pic>
          <p:nvPicPr>
            <p:cNvPr id="5" name="図 4">
              <a:extLst>
                <a:ext uri="{FF2B5EF4-FFF2-40B4-BE49-F238E27FC236}">
                  <a16:creationId xmlns:a16="http://schemas.microsoft.com/office/drawing/2014/main" id="{992AEAE3-38B9-AB4D-8659-B940096926AE}"/>
                </a:ext>
              </a:extLst>
            </p:cNvPr>
            <p:cNvPicPr>
              <a:picLocks noChangeAspect="1"/>
            </p:cNvPicPr>
            <p:nvPr/>
          </p:nvPicPr>
          <p:blipFill rotWithShape="1">
            <a:blip r:embed="rId5"/>
            <a:srcRect t="47223"/>
            <a:stretch/>
          </p:blipFill>
          <p:spPr>
            <a:xfrm>
              <a:off x="6775450" y="1690826"/>
              <a:ext cx="3060700" cy="2084526"/>
            </a:xfrm>
            <a:prstGeom prst="rect">
              <a:avLst/>
            </a:prstGeom>
          </p:spPr>
        </p:pic>
        <p:pic>
          <p:nvPicPr>
            <p:cNvPr id="9" name="図 8">
              <a:extLst>
                <a:ext uri="{FF2B5EF4-FFF2-40B4-BE49-F238E27FC236}">
                  <a16:creationId xmlns:a16="http://schemas.microsoft.com/office/drawing/2014/main" id="{9161E0F4-216B-4246-8FBC-B271763FD9ED}"/>
                </a:ext>
              </a:extLst>
            </p:cNvPr>
            <p:cNvPicPr>
              <a:picLocks noChangeAspect="1"/>
            </p:cNvPicPr>
            <p:nvPr/>
          </p:nvPicPr>
          <p:blipFill rotWithShape="1">
            <a:blip r:embed="rId5"/>
            <a:srcRect b="55671"/>
            <a:stretch/>
          </p:blipFill>
          <p:spPr>
            <a:xfrm>
              <a:off x="3702050" y="1690826"/>
              <a:ext cx="3060700" cy="1750874"/>
            </a:xfrm>
            <a:prstGeom prst="rect">
              <a:avLst/>
            </a:prstGeom>
          </p:spPr>
        </p:pic>
      </p:grpSp>
      <p:sp>
        <p:nvSpPr>
          <p:cNvPr id="11" name="テキスト ボックス 10">
            <a:extLst>
              <a:ext uri="{FF2B5EF4-FFF2-40B4-BE49-F238E27FC236}">
                <a16:creationId xmlns:a16="http://schemas.microsoft.com/office/drawing/2014/main" id="{68434D2A-F534-704E-9F0F-1A57EA342BB0}"/>
              </a:ext>
            </a:extLst>
          </p:cNvPr>
          <p:cNvSpPr txBox="1"/>
          <p:nvPr/>
        </p:nvSpPr>
        <p:spPr>
          <a:xfrm>
            <a:off x="1521325" y="1191776"/>
            <a:ext cx="6101350" cy="738664"/>
          </a:xfrm>
          <a:prstGeom prst="rect">
            <a:avLst/>
          </a:prstGeom>
          <a:noFill/>
          <a:ln>
            <a:solidFill>
              <a:schemeClr val="tx1"/>
            </a:solidFill>
          </a:ln>
        </p:spPr>
        <p:txBody>
          <a:bodyPr wrap="none" rtlCol="0">
            <a:spAutoFit/>
          </a:bodyPr>
          <a:lstStyle/>
          <a:p>
            <a:r>
              <a:rPr kumimoji="1" lang="ja-JP" altLang="en-US"/>
              <a:t>対象；</a:t>
            </a:r>
            <a:r>
              <a:rPr kumimoji="1" lang="en-US" altLang="ja-JP" dirty="0"/>
              <a:t>69</a:t>
            </a:r>
            <a:r>
              <a:rPr kumimoji="1" lang="ja-JP" altLang="en-US"/>
              <a:t>眼の</a:t>
            </a:r>
            <a:r>
              <a:rPr kumimoji="1" lang="en-US" altLang="ja-JP" dirty="0"/>
              <a:t>NFLD</a:t>
            </a:r>
          </a:p>
          <a:p>
            <a:r>
              <a:rPr kumimoji="1" lang="ja-JP" altLang="en-US"/>
              <a:t>方法；眼底写真と</a:t>
            </a:r>
            <a:r>
              <a:rPr kumimoji="1" lang="en-US" altLang="ja-JP" dirty="0"/>
              <a:t>HFA</a:t>
            </a:r>
            <a:r>
              <a:rPr kumimoji="1" lang="ja-JP" altLang="en-US"/>
              <a:t>測定点を重ね合わせ</a:t>
            </a:r>
            <a:endParaRPr kumimoji="1" lang="en-US" altLang="ja-JP" dirty="0"/>
          </a:p>
          <a:p>
            <a:r>
              <a:rPr kumimoji="1" lang="en-US" altLang="ja-JP" dirty="0"/>
              <a:t>22</a:t>
            </a:r>
            <a:r>
              <a:rPr kumimoji="1" lang="ja-JP" altLang="en-US"/>
              <a:t>（</a:t>
            </a:r>
            <a:r>
              <a:rPr kumimoji="1" lang="en-US" altLang="ja-JP" dirty="0"/>
              <a:t>4−58</a:t>
            </a:r>
            <a:r>
              <a:rPr kumimoji="1" lang="ja-JP" altLang="en-US"/>
              <a:t>）枚の</a:t>
            </a:r>
            <a:r>
              <a:rPr kumimoji="1" lang="en-US" altLang="ja-JP" dirty="0"/>
              <a:t>NFLD</a:t>
            </a:r>
            <a:r>
              <a:rPr kumimoji="1" lang="ja-JP" altLang="en-US"/>
              <a:t>から、視神経との対応を検討。クラスターとした</a:t>
            </a:r>
          </a:p>
        </p:txBody>
      </p:sp>
      <p:sp>
        <p:nvSpPr>
          <p:cNvPr id="12" name="テキスト ボックス 11">
            <a:extLst>
              <a:ext uri="{FF2B5EF4-FFF2-40B4-BE49-F238E27FC236}">
                <a16:creationId xmlns:a16="http://schemas.microsoft.com/office/drawing/2014/main" id="{64ECCC8C-CC24-404B-9E65-3F34728092AC}"/>
              </a:ext>
            </a:extLst>
          </p:cNvPr>
          <p:cNvSpPr txBox="1"/>
          <p:nvPr/>
        </p:nvSpPr>
        <p:spPr>
          <a:xfrm>
            <a:off x="7075003" y="5251381"/>
            <a:ext cx="1965603" cy="40011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kumimoji="1" lang="en-US" altLang="ja-JP" sz="2000" dirty="0"/>
              <a:t>Map</a:t>
            </a:r>
            <a:r>
              <a:rPr kumimoji="1" lang="ja-JP" altLang="en-US" sz="2000"/>
              <a:t>が出来た！</a:t>
            </a:r>
          </a:p>
        </p:txBody>
      </p:sp>
    </p:spTree>
    <p:extLst>
      <p:ext uri="{BB962C8B-B14F-4D97-AF65-F5344CB8AC3E}">
        <p14:creationId xmlns:p14="http://schemas.microsoft.com/office/powerpoint/2010/main" val="2897790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5D0D1F-ED55-8F48-A461-8CB53C306B6B}"/>
              </a:ext>
            </a:extLst>
          </p:cNvPr>
          <p:cNvSpPr>
            <a:spLocks noGrp="1"/>
          </p:cNvSpPr>
          <p:nvPr>
            <p:ph type="title"/>
          </p:nvPr>
        </p:nvSpPr>
        <p:spPr>
          <a:xfrm>
            <a:off x="628650" y="34926"/>
            <a:ext cx="7886700" cy="1325700"/>
          </a:xfrm>
        </p:spPr>
        <p:txBody>
          <a:bodyPr/>
          <a:lstStyle/>
          <a:p>
            <a:r>
              <a:rPr lang="en-US" altLang="ja-JP" sz="3600" dirty="0" err="1">
                <a:latin typeface="Times" pitchFamily="2" charset="0"/>
              </a:rPr>
              <a:t>Garway</a:t>
            </a:r>
            <a:r>
              <a:rPr lang="en-US" altLang="ja-JP" sz="3600" dirty="0">
                <a:latin typeface="Times" pitchFamily="2" charset="0"/>
              </a:rPr>
              <a:t>-Heath Map</a:t>
            </a:r>
            <a:r>
              <a:rPr lang="ja-JP" altLang="en-US" sz="3600">
                <a:latin typeface="Times" pitchFamily="2" charset="0"/>
              </a:rPr>
              <a:t>の検討</a:t>
            </a:r>
            <a:endParaRPr kumimoji="1" lang="ja-JP" altLang="en-US" sz="3600"/>
          </a:p>
        </p:txBody>
      </p:sp>
      <p:pic>
        <p:nvPicPr>
          <p:cNvPr id="6" name="図 5">
            <a:extLst>
              <a:ext uri="{FF2B5EF4-FFF2-40B4-BE49-F238E27FC236}">
                <a16:creationId xmlns:a16="http://schemas.microsoft.com/office/drawing/2014/main" id="{5F269574-DECA-A64B-B15E-F6985015CB0C}"/>
              </a:ext>
            </a:extLst>
          </p:cNvPr>
          <p:cNvPicPr>
            <a:picLocks noChangeAspect="1"/>
          </p:cNvPicPr>
          <p:nvPr/>
        </p:nvPicPr>
        <p:blipFill rotWithShape="1">
          <a:blip r:embed="rId3"/>
          <a:srcRect r="48936"/>
          <a:stretch/>
        </p:blipFill>
        <p:spPr>
          <a:xfrm>
            <a:off x="822404" y="2593777"/>
            <a:ext cx="3048000" cy="2286000"/>
          </a:xfrm>
          <a:prstGeom prst="rect">
            <a:avLst/>
          </a:prstGeom>
        </p:spPr>
      </p:pic>
      <p:pic>
        <p:nvPicPr>
          <p:cNvPr id="7" name="図 6">
            <a:extLst>
              <a:ext uri="{FF2B5EF4-FFF2-40B4-BE49-F238E27FC236}">
                <a16:creationId xmlns:a16="http://schemas.microsoft.com/office/drawing/2014/main" id="{A2A19CB1-0EE4-6548-B96A-1203B6090751}"/>
              </a:ext>
            </a:extLst>
          </p:cNvPr>
          <p:cNvPicPr>
            <a:picLocks noChangeAspect="1"/>
          </p:cNvPicPr>
          <p:nvPr/>
        </p:nvPicPr>
        <p:blipFill rotWithShape="1">
          <a:blip r:embed="rId3"/>
          <a:srcRect l="51596"/>
          <a:stretch/>
        </p:blipFill>
        <p:spPr>
          <a:xfrm>
            <a:off x="4572000" y="2070798"/>
            <a:ext cx="4124325" cy="3263202"/>
          </a:xfrm>
          <a:prstGeom prst="rect">
            <a:avLst/>
          </a:prstGeom>
          <a:ln w="19050">
            <a:noFill/>
          </a:ln>
        </p:spPr>
      </p:pic>
      <p:grpSp>
        <p:nvGrpSpPr>
          <p:cNvPr id="25" name="グループ化 24">
            <a:extLst>
              <a:ext uri="{FF2B5EF4-FFF2-40B4-BE49-F238E27FC236}">
                <a16:creationId xmlns:a16="http://schemas.microsoft.com/office/drawing/2014/main" id="{3339E256-4F2F-E446-88F8-802D66D976FF}"/>
              </a:ext>
            </a:extLst>
          </p:cNvPr>
          <p:cNvGrpSpPr/>
          <p:nvPr/>
        </p:nvGrpSpPr>
        <p:grpSpPr>
          <a:xfrm>
            <a:off x="4743450" y="2286000"/>
            <a:ext cx="3914775" cy="3429459"/>
            <a:chOff x="4743450" y="2286000"/>
            <a:chExt cx="3914775" cy="3429459"/>
          </a:xfrm>
        </p:grpSpPr>
        <p:sp>
          <p:nvSpPr>
            <p:cNvPr id="8" name="テキスト ボックス 7">
              <a:extLst>
                <a:ext uri="{FF2B5EF4-FFF2-40B4-BE49-F238E27FC236}">
                  <a16:creationId xmlns:a16="http://schemas.microsoft.com/office/drawing/2014/main" id="{F1450BFB-9C89-2442-81B1-04CE726125DA}"/>
                </a:ext>
              </a:extLst>
            </p:cNvPr>
            <p:cNvSpPr txBox="1"/>
            <p:nvPr/>
          </p:nvSpPr>
          <p:spPr>
            <a:xfrm>
              <a:off x="4743450" y="4000500"/>
              <a:ext cx="631904" cy="307777"/>
            </a:xfrm>
            <a:prstGeom prst="rect">
              <a:avLst/>
            </a:prstGeom>
            <a:noFill/>
            <a:ln w="19050">
              <a:solidFill>
                <a:srgbClr val="00B0F0"/>
              </a:solidFill>
            </a:ln>
          </p:spPr>
          <p:txBody>
            <a:bodyPr wrap="none" rtlCol="0">
              <a:spAutoFit/>
            </a:bodyPr>
            <a:lstStyle/>
            <a:p>
              <a:r>
                <a:rPr kumimoji="1" lang="en-US" altLang="ja-JP" i="1" dirty="0"/>
                <a:t>0.093</a:t>
              </a:r>
              <a:endParaRPr kumimoji="1" lang="ja-JP" altLang="en-US" i="1"/>
            </a:p>
          </p:txBody>
        </p:sp>
        <p:sp>
          <p:nvSpPr>
            <p:cNvPr id="9" name="テキスト ボックス 8">
              <a:extLst>
                <a:ext uri="{FF2B5EF4-FFF2-40B4-BE49-F238E27FC236}">
                  <a16:creationId xmlns:a16="http://schemas.microsoft.com/office/drawing/2014/main" id="{0EA03106-9AD6-9B4F-930C-59AEB877F91A}"/>
                </a:ext>
              </a:extLst>
            </p:cNvPr>
            <p:cNvSpPr txBox="1"/>
            <p:nvPr/>
          </p:nvSpPr>
          <p:spPr>
            <a:xfrm>
              <a:off x="4857750" y="2286000"/>
              <a:ext cx="631904" cy="307777"/>
            </a:xfrm>
            <a:prstGeom prst="rect">
              <a:avLst/>
            </a:prstGeom>
            <a:noFill/>
            <a:ln w="19050">
              <a:solidFill>
                <a:srgbClr val="FF0000"/>
              </a:solidFill>
            </a:ln>
          </p:spPr>
          <p:txBody>
            <a:bodyPr wrap="none" rtlCol="0">
              <a:spAutoFit/>
            </a:bodyPr>
            <a:lstStyle/>
            <a:p>
              <a:r>
                <a:rPr kumimoji="1" lang="en-US" altLang="ja-JP" dirty="0"/>
                <a:t>0.495</a:t>
              </a:r>
              <a:endParaRPr kumimoji="1" lang="ja-JP" altLang="en-US"/>
            </a:p>
          </p:txBody>
        </p:sp>
        <p:sp>
          <p:nvSpPr>
            <p:cNvPr id="10" name="テキスト ボックス 9">
              <a:extLst>
                <a:ext uri="{FF2B5EF4-FFF2-40B4-BE49-F238E27FC236}">
                  <a16:creationId xmlns:a16="http://schemas.microsoft.com/office/drawing/2014/main" id="{312BE7C4-0B7E-EE4A-B331-C4F764F75B1E}"/>
                </a:ext>
              </a:extLst>
            </p:cNvPr>
            <p:cNvSpPr txBox="1"/>
            <p:nvPr/>
          </p:nvSpPr>
          <p:spPr>
            <a:xfrm>
              <a:off x="8026321" y="2286000"/>
              <a:ext cx="631904" cy="307777"/>
            </a:xfrm>
            <a:prstGeom prst="rect">
              <a:avLst/>
            </a:prstGeom>
            <a:noFill/>
            <a:ln w="19050">
              <a:solidFill>
                <a:srgbClr val="FFC000"/>
              </a:solidFill>
            </a:ln>
          </p:spPr>
          <p:txBody>
            <a:bodyPr wrap="none" rtlCol="0">
              <a:spAutoFit/>
            </a:bodyPr>
            <a:lstStyle/>
            <a:p>
              <a:r>
                <a:rPr kumimoji="1" lang="en-US" altLang="ja-JP" dirty="0"/>
                <a:t>0.274</a:t>
              </a:r>
              <a:endParaRPr kumimoji="1" lang="ja-JP" altLang="en-US"/>
            </a:p>
          </p:txBody>
        </p:sp>
        <p:sp>
          <p:nvSpPr>
            <p:cNvPr id="11" name="テキスト ボックス 10">
              <a:extLst>
                <a:ext uri="{FF2B5EF4-FFF2-40B4-BE49-F238E27FC236}">
                  <a16:creationId xmlns:a16="http://schemas.microsoft.com/office/drawing/2014/main" id="{ACF8A259-4C8C-F747-A2B6-513B61899EFF}"/>
                </a:ext>
              </a:extLst>
            </p:cNvPr>
            <p:cNvSpPr txBox="1"/>
            <p:nvPr/>
          </p:nvSpPr>
          <p:spPr>
            <a:xfrm>
              <a:off x="8026321" y="4000499"/>
              <a:ext cx="631904" cy="307777"/>
            </a:xfrm>
            <a:prstGeom prst="rect">
              <a:avLst/>
            </a:prstGeom>
            <a:noFill/>
            <a:ln w="19050">
              <a:solidFill>
                <a:srgbClr val="00B0F0"/>
              </a:solidFill>
            </a:ln>
          </p:spPr>
          <p:txBody>
            <a:bodyPr wrap="none" rtlCol="0">
              <a:spAutoFit/>
            </a:bodyPr>
            <a:lstStyle/>
            <a:p>
              <a:r>
                <a:rPr kumimoji="1" lang="en-US" altLang="ja-JP" i="1" dirty="0"/>
                <a:t>0.065</a:t>
              </a:r>
              <a:endParaRPr kumimoji="1" lang="ja-JP" altLang="en-US" i="1"/>
            </a:p>
          </p:txBody>
        </p:sp>
        <p:sp>
          <p:nvSpPr>
            <p:cNvPr id="12" name="テキスト ボックス 11">
              <a:extLst>
                <a:ext uri="{FF2B5EF4-FFF2-40B4-BE49-F238E27FC236}">
                  <a16:creationId xmlns:a16="http://schemas.microsoft.com/office/drawing/2014/main" id="{7D55412B-E60C-E048-9D34-7D9AA9BB8024}"/>
                </a:ext>
              </a:extLst>
            </p:cNvPr>
            <p:cNvSpPr txBox="1"/>
            <p:nvPr/>
          </p:nvSpPr>
          <p:spPr>
            <a:xfrm>
              <a:off x="7238921" y="5407682"/>
              <a:ext cx="631904" cy="307777"/>
            </a:xfrm>
            <a:prstGeom prst="rect">
              <a:avLst/>
            </a:prstGeom>
            <a:noFill/>
            <a:ln w="19050">
              <a:solidFill>
                <a:srgbClr val="FFC000"/>
              </a:solidFill>
            </a:ln>
          </p:spPr>
          <p:txBody>
            <a:bodyPr wrap="none" rtlCol="0">
              <a:spAutoFit/>
            </a:bodyPr>
            <a:lstStyle/>
            <a:p>
              <a:r>
                <a:rPr kumimoji="1" lang="en-US" altLang="ja-JP" i="1" dirty="0"/>
                <a:t>0.263</a:t>
              </a:r>
              <a:endParaRPr kumimoji="1" lang="ja-JP" altLang="en-US" i="1"/>
            </a:p>
          </p:txBody>
        </p:sp>
        <p:sp>
          <p:nvSpPr>
            <p:cNvPr id="13" name="テキスト ボックス 12">
              <a:extLst>
                <a:ext uri="{FF2B5EF4-FFF2-40B4-BE49-F238E27FC236}">
                  <a16:creationId xmlns:a16="http://schemas.microsoft.com/office/drawing/2014/main" id="{8D934CB0-88B7-174E-AD86-D80D14139BD2}"/>
                </a:ext>
              </a:extLst>
            </p:cNvPr>
            <p:cNvSpPr txBox="1"/>
            <p:nvPr/>
          </p:nvSpPr>
          <p:spPr>
            <a:xfrm>
              <a:off x="5664121" y="5407682"/>
              <a:ext cx="631904" cy="307777"/>
            </a:xfrm>
            <a:prstGeom prst="rect">
              <a:avLst/>
            </a:prstGeom>
            <a:noFill/>
            <a:ln w="19050">
              <a:solidFill>
                <a:srgbClr val="FF0000"/>
              </a:solidFill>
            </a:ln>
          </p:spPr>
          <p:txBody>
            <a:bodyPr wrap="none" rtlCol="0">
              <a:spAutoFit/>
            </a:bodyPr>
            <a:lstStyle/>
            <a:p>
              <a:r>
                <a:rPr kumimoji="1" lang="en-US" altLang="ja-JP" i="1" dirty="0"/>
                <a:t>0.598</a:t>
              </a:r>
              <a:endParaRPr kumimoji="1" lang="ja-JP" altLang="en-US" i="1"/>
            </a:p>
          </p:txBody>
        </p:sp>
      </p:grpSp>
      <p:sp>
        <p:nvSpPr>
          <p:cNvPr id="14" name="正方形/長方形 13">
            <a:extLst>
              <a:ext uri="{FF2B5EF4-FFF2-40B4-BE49-F238E27FC236}">
                <a16:creationId xmlns:a16="http://schemas.microsoft.com/office/drawing/2014/main" id="{31537B78-6E87-0E46-9A9C-B2654259F9A1}"/>
              </a:ext>
            </a:extLst>
          </p:cNvPr>
          <p:cNvSpPr/>
          <p:nvPr/>
        </p:nvSpPr>
        <p:spPr>
          <a:xfrm>
            <a:off x="4086225" y="6443632"/>
            <a:ext cx="4572000" cy="307777"/>
          </a:xfrm>
          <a:prstGeom prst="rect">
            <a:avLst/>
          </a:prstGeom>
        </p:spPr>
        <p:txBody>
          <a:bodyPr>
            <a:spAutoFit/>
          </a:bodyPr>
          <a:lstStyle/>
          <a:p>
            <a:pPr algn="r"/>
            <a:r>
              <a:rPr lang="en-US" altLang="ja-JP" dirty="0" err="1"/>
              <a:t>Pollet</a:t>
            </a:r>
            <a:r>
              <a:rPr lang="en-US" altLang="ja-JP" dirty="0"/>
              <a:t>-Villard F, et al. IOVS 2014 </a:t>
            </a:r>
            <a:endParaRPr lang="ja-JP" altLang="en-US"/>
          </a:p>
        </p:txBody>
      </p:sp>
      <p:sp>
        <p:nvSpPr>
          <p:cNvPr id="15" name="正方形/長方形 14">
            <a:extLst>
              <a:ext uri="{FF2B5EF4-FFF2-40B4-BE49-F238E27FC236}">
                <a16:creationId xmlns:a16="http://schemas.microsoft.com/office/drawing/2014/main" id="{8E5B6700-EC57-7949-9720-6C2153C15855}"/>
              </a:ext>
            </a:extLst>
          </p:cNvPr>
          <p:cNvSpPr/>
          <p:nvPr/>
        </p:nvSpPr>
        <p:spPr>
          <a:xfrm>
            <a:off x="2214563" y="1245527"/>
            <a:ext cx="4572000" cy="523220"/>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lgn="ctr"/>
            <a:r>
              <a:rPr lang="en-US" altLang="ja-JP" dirty="0">
                <a:latin typeface="Helvetica" pitchFamily="2" charset="0"/>
              </a:rPr>
              <a:t>HFA</a:t>
            </a:r>
            <a:r>
              <a:rPr lang="ja-JP" altLang="en-US">
                <a:latin typeface="Helvetica" pitchFamily="2" charset="0"/>
              </a:rPr>
              <a:t>と</a:t>
            </a:r>
            <a:r>
              <a:rPr lang="en-US" altLang="ja-JP" dirty="0">
                <a:latin typeface="Helvetica" pitchFamily="2" charset="0"/>
              </a:rPr>
              <a:t>cpRNFLT</a:t>
            </a:r>
            <a:r>
              <a:rPr lang="ja-JP" altLang="en-US">
                <a:latin typeface="Helvetica" pitchFamily="2" charset="0"/>
              </a:rPr>
              <a:t>の相関</a:t>
            </a:r>
            <a:endParaRPr lang="en-US" altLang="ja-JP" dirty="0">
              <a:latin typeface="Helvetica" pitchFamily="2" charset="0"/>
            </a:endParaRPr>
          </a:p>
          <a:p>
            <a:pPr algn="ctr"/>
            <a:r>
              <a:rPr lang="en-US" altLang="ja-JP" dirty="0">
                <a:latin typeface="Helvetica" pitchFamily="2" charset="0"/>
              </a:rPr>
              <a:t>Endpoint</a:t>
            </a:r>
            <a:r>
              <a:rPr lang="ja-JP" altLang="en-US">
                <a:latin typeface="Helvetica" pitchFamily="2" charset="0"/>
              </a:rPr>
              <a:t>；　</a:t>
            </a:r>
            <a:r>
              <a:rPr lang="en-US" altLang="ja-JP" dirty="0">
                <a:latin typeface="Helvetica" pitchFamily="2" charset="0"/>
              </a:rPr>
              <a:t>RNFLT</a:t>
            </a:r>
            <a:r>
              <a:rPr lang="ja-JP" altLang="en-US">
                <a:latin typeface="Helvetica" pitchFamily="2" charset="0"/>
              </a:rPr>
              <a:t>と視野感度の相関係数（</a:t>
            </a:r>
            <a:r>
              <a:rPr lang="en-US" altLang="ja-JP" dirty="0">
                <a:latin typeface="Helvetica" pitchFamily="2" charset="0"/>
              </a:rPr>
              <a:t>R</a:t>
            </a:r>
            <a:r>
              <a:rPr lang="en-US" altLang="ja-JP" baseline="30000" dirty="0">
                <a:latin typeface="Helvetica" pitchFamily="2" charset="0"/>
              </a:rPr>
              <a:t>2</a:t>
            </a:r>
            <a:r>
              <a:rPr lang="ja-JP" altLang="en-US">
                <a:latin typeface="Helvetica" pitchFamily="2" charset="0"/>
              </a:rPr>
              <a:t>）</a:t>
            </a:r>
            <a:endParaRPr lang="en-US" altLang="ja-JP" dirty="0">
              <a:latin typeface="Helvetica" pitchFamily="2" charset="0"/>
            </a:endParaRPr>
          </a:p>
        </p:txBody>
      </p:sp>
      <p:grpSp>
        <p:nvGrpSpPr>
          <p:cNvPr id="21" name="グループ化 20">
            <a:extLst>
              <a:ext uri="{FF2B5EF4-FFF2-40B4-BE49-F238E27FC236}">
                <a16:creationId xmlns:a16="http://schemas.microsoft.com/office/drawing/2014/main" id="{BCBA4A13-5C8C-CF42-84AB-C6F5BB227260}"/>
              </a:ext>
            </a:extLst>
          </p:cNvPr>
          <p:cNvGrpSpPr/>
          <p:nvPr/>
        </p:nvGrpSpPr>
        <p:grpSpPr>
          <a:xfrm>
            <a:off x="8707747" y="4607221"/>
            <a:ext cx="445734" cy="1124527"/>
            <a:chOff x="8712121" y="4607221"/>
            <a:chExt cx="445734" cy="1124527"/>
          </a:xfrm>
        </p:grpSpPr>
        <p:pic>
          <p:nvPicPr>
            <p:cNvPr id="17" name="図 16">
              <a:extLst>
                <a:ext uri="{FF2B5EF4-FFF2-40B4-BE49-F238E27FC236}">
                  <a16:creationId xmlns:a16="http://schemas.microsoft.com/office/drawing/2014/main" id="{DC7E9DDF-76D2-9E4C-ABD2-85863ECC23BD}"/>
                </a:ext>
              </a:extLst>
            </p:cNvPr>
            <p:cNvPicPr>
              <a:picLocks noChangeAspect="1"/>
            </p:cNvPicPr>
            <p:nvPr/>
          </p:nvPicPr>
          <p:blipFill>
            <a:blip r:embed="rId4"/>
            <a:stretch>
              <a:fillRect/>
            </a:stretch>
          </p:blipFill>
          <p:spPr>
            <a:xfrm>
              <a:off x="8712121" y="4713801"/>
              <a:ext cx="89651" cy="1000169"/>
            </a:xfrm>
            <a:prstGeom prst="rect">
              <a:avLst/>
            </a:prstGeom>
          </p:spPr>
        </p:pic>
        <p:sp>
          <p:nvSpPr>
            <p:cNvPr id="18" name="テキスト ボックス 17">
              <a:extLst>
                <a:ext uri="{FF2B5EF4-FFF2-40B4-BE49-F238E27FC236}">
                  <a16:creationId xmlns:a16="http://schemas.microsoft.com/office/drawing/2014/main" id="{6B660714-30EE-D44C-B9E1-34600074E696}"/>
                </a:ext>
              </a:extLst>
            </p:cNvPr>
            <p:cNvSpPr txBox="1"/>
            <p:nvPr/>
          </p:nvSpPr>
          <p:spPr>
            <a:xfrm>
              <a:off x="8724723" y="4607221"/>
              <a:ext cx="433132" cy="307777"/>
            </a:xfrm>
            <a:prstGeom prst="rect">
              <a:avLst/>
            </a:prstGeom>
            <a:noFill/>
          </p:spPr>
          <p:txBody>
            <a:bodyPr wrap="none" rtlCol="0">
              <a:spAutoFit/>
            </a:bodyPr>
            <a:lstStyle/>
            <a:p>
              <a:pPr algn="ctr"/>
              <a:r>
                <a:rPr kumimoji="1" lang="en-US" altLang="ja-JP" dirty="0"/>
                <a:t>0.8</a:t>
              </a:r>
              <a:endParaRPr kumimoji="1" lang="ja-JP" altLang="en-US"/>
            </a:p>
          </p:txBody>
        </p:sp>
        <p:sp>
          <p:nvSpPr>
            <p:cNvPr id="20" name="テキスト ボックス 19">
              <a:extLst>
                <a:ext uri="{FF2B5EF4-FFF2-40B4-BE49-F238E27FC236}">
                  <a16:creationId xmlns:a16="http://schemas.microsoft.com/office/drawing/2014/main" id="{A80F987C-D396-D74B-9322-7F88F640368B}"/>
                </a:ext>
              </a:extLst>
            </p:cNvPr>
            <p:cNvSpPr txBox="1"/>
            <p:nvPr/>
          </p:nvSpPr>
          <p:spPr>
            <a:xfrm>
              <a:off x="8801772" y="5423971"/>
              <a:ext cx="284052" cy="307777"/>
            </a:xfrm>
            <a:prstGeom prst="rect">
              <a:avLst/>
            </a:prstGeom>
            <a:noFill/>
          </p:spPr>
          <p:txBody>
            <a:bodyPr wrap="none" rtlCol="0">
              <a:spAutoFit/>
            </a:bodyPr>
            <a:lstStyle/>
            <a:p>
              <a:pPr algn="ctr"/>
              <a:r>
                <a:rPr kumimoji="1" lang="en-US" altLang="ja-JP" dirty="0"/>
                <a:t>0</a:t>
              </a:r>
              <a:endParaRPr kumimoji="1" lang="ja-JP" altLang="en-US"/>
            </a:p>
          </p:txBody>
        </p:sp>
      </p:grpSp>
      <p:sp>
        <p:nvSpPr>
          <p:cNvPr id="33" name="テキスト ボックス 32">
            <a:extLst>
              <a:ext uri="{FF2B5EF4-FFF2-40B4-BE49-F238E27FC236}">
                <a16:creationId xmlns:a16="http://schemas.microsoft.com/office/drawing/2014/main" id="{2F0F63F6-3206-1B4F-AE8F-6A083EB0F1BD}"/>
              </a:ext>
            </a:extLst>
          </p:cNvPr>
          <p:cNvSpPr txBox="1"/>
          <p:nvPr/>
        </p:nvSpPr>
        <p:spPr>
          <a:xfrm>
            <a:off x="4041501" y="6443631"/>
            <a:ext cx="816249" cy="307777"/>
          </a:xfrm>
          <a:prstGeom prst="rect">
            <a:avLst/>
          </a:prstGeom>
          <a:noFill/>
        </p:spPr>
        <p:txBody>
          <a:bodyPr wrap="none" rtlCol="0">
            <a:spAutoFit/>
          </a:bodyPr>
          <a:lstStyle/>
          <a:p>
            <a:r>
              <a:rPr kumimoji="1" lang="en-US" altLang="ja-JP" dirty="0"/>
              <a:t>N = 142</a:t>
            </a:r>
            <a:endParaRPr kumimoji="1" lang="ja-JP" altLang="en-US"/>
          </a:p>
        </p:txBody>
      </p:sp>
      <p:grpSp>
        <p:nvGrpSpPr>
          <p:cNvPr id="35" name="グループ化 34">
            <a:extLst>
              <a:ext uri="{FF2B5EF4-FFF2-40B4-BE49-F238E27FC236}">
                <a16:creationId xmlns:a16="http://schemas.microsoft.com/office/drawing/2014/main" id="{13146512-947E-C841-AC34-BCDE024F89E9}"/>
              </a:ext>
            </a:extLst>
          </p:cNvPr>
          <p:cNvGrpSpPr/>
          <p:nvPr/>
        </p:nvGrpSpPr>
        <p:grpSpPr>
          <a:xfrm>
            <a:off x="4041501" y="2738831"/>
            <a:ext cx="4616724" cy="3721090"/>
            <a:chOff x="4041501" y="2738831"/>
            <a:chExt cx="4616724" cy="3721090"/>
          </a:xfrm>
        </p:grpSpPr>
        <p:grpSp>
          <p:nvGrpSpPr>
            <p:cNvPr id="32" name="グループ化 31">
              <a:extLst>
                <a:ext uri="{FF2B5EF4-FFF2-40B4-BE49-F238E27FC236}">
                  <a16:creationId xmlns:a16="http://schemas.microsoft.com/office/drawing/2014/main" id="{38AED5F9-6AA7-DF4E-AC9B-325548B05769}"/>
                </a:ext>
              </a:extLst>
            </p:cNvPr>
            <p:cNvGrpSpPr/>
            <p:nvPr/>
          </p:nvGrpSpPr>
          <p:grpSpPr>
            <a:xfrm>
              <a:off x="4086225" y="2738831"/>
              <a:ext cx="4572000" cy="3721090"/>
              <a:chOff x="4086225" y="2738831"/>
              <a:chExt cx="4572000" cy="3721090"/>
            </a:xfrm>
          </p:grpSpPr>
          <p:sp>
            <p:nvSpPr>
              <p:cNvPr id="24" name="正方形/長方形 23">
                <a:extLst>
                  <a:ext uri="{FF2B5EF4-FFF2-40B4-BE49-F238E27FC236}">
                    <a16:creationId xmlns:a16="http://schemas.microsoft.com/office/drawing/2014/main" id="{BBB76A41-4B34-024C-A279-0C4FEFC6F563}"/>
                  </a:ext>
                </a:extLst>
              </p:cNvPr>
              <p:cNvSpPr/>
              <p:nvPr/>
            </p:nvSpPr>
            <p:spPr>
              <a:xfrm>
                <a:off x="4086225" y="6152144"/>
                <a:ext cx="4572000" cy="307777"/>
              </a:xfrm>
              <a:prstGeom prst="rect">
                <a:avLst/>
              </a:prstGeom>
            </p:spPr>
            <p:txBody>
              <a:bodyPr>
                <a:spAutoFit/>
              </a:bodyPr>
              <a:lstStyle/>
              <a:p>
                <a:pPr algn="r"/>
                <a:r>
                  <a:rPr lang="en-US" altLang="ja-JP" dirty="0"/>
                  <a:t> </a:t>
                </a:r>
                <a:r>
                  <a:rPr lang="en-US" altLang="ja-JP" dirty="0" err="1"/>
                  <a:t>Aptel</a:t>
                </a:r>
                <a:r>
                  <a:rPr lang="en-US" altLang="ja-JP" dirty="0"/>
                  <a:t> F, et al. AJO 2010 </a:t>
                </a:r>
                <a:endParaRPr lang="ja-JP" altLang="en-US"/>
              </a:p>
            </p:txBody>
          </p:sp>
          <p:grpSp>
            <p:nvGrpSpPr>
              <p:cNvPr id="31" name="グループ化 30">
                <a:extLst>
                  <a:ext uri="{FF2B5EF4-FFF2-40B4-BE49-F238E27FC236}">
                    <a16:creationId xmlns:a16="http://schemas.microsoft.com/office/drawing/2014/main" id="{324B9008-4005-A746-913F-7FA3DC41A376}"/>
                  </a:ext>
                </a:extLst>
              </p:cNvPr>
              <p:cNvGrpSpPr/>
              <p:nvPr/>
            </p:nvGrpSpPr>
            <p:grpSpPr>
              <a:xfrm>
                <a:off x="4743450" y="2738831"/>
                <a:ext cx="3904608" cy="3406238"/>
                <a:chOff x="4743450" y="2738831"/>
                <a:chExt cx="3904608" cy="3406238"/>
              </a:xfrm>
            </p:grpSpPr>
            <p:sp>
              <p:nvSpPr>
                <p:cNvPr id="23" name="テキスト ボックス 22">
                  <a:extLst>
                    <a:ext uri="{FF2B5EF4-FFF2-40B4-BE49-F238E27FC236}">
                      <a16:creationId xmlns:a16="http://schemas.microsoft.com/office/drawing/2014/main" id="{689EEDEA-BBB1-A643-9849-DF29FA1CE500}"/>
                    </a:ext>
                  </a:extLst>
                </p:cNvPr>
                <p:cNvSpPr txBox="1"/>
                <p:nvPr/>
              </p:nvSpPr>
              <p:spPr>
                <a:xfrm>
                  <a:off x="4743450" y="4453332"/>
                  <a:ext cx="631904" cy="307777"/>
                </a:xfrm>
                <a:prstGeom prst="rect">
                  <a:avLst/>
                </a:prstGeom>
                <a:noFill/>
                <a:ln w="19050">
                  <a:solidFill>
                    <a:srgbClr val="00B0F0"/>
                  </a:solidFill>
                </a:ln>
              </p:spPr>
              <p:txBody>
                <a:bodyPr wrap="none" rtlCol="0">
                  <a:spAutoFit/>
                </a:bodyPr>
                <a:lstStyle/>
                <a:p>
                  <a:r>
                    <a:rPr kumimoji="1" lang="en-US" altLang="ja-JP" i="1" dirty="0"/>
                    <a:t>0.224</a:t>
                  </a:r>
                  <a:endParaRPr kumimoji="1" lang="ja-JP" altLang="en-US" i="1"/>
                </a:p>
              </p:txBody>
            </p:sp>
            <p:sp>
              <p:nvSpPr>
                <p:cNvPr id="26" name="テキスト ボックス 25">
                  <a:extLst>
                    <a:ext uri="{FF2B5EF4-FFF2-40B4-BE49-F238E27FC236}">
                      <a16:creationId xmlns:a16="http://schemas.microsoft.com/office/drawing/2014/main" id="{37E08656-5FBD-474E-8BDD-03907E1E4942}"/>
                    </a:ext>
                  </a:extLst>
                </p:cNvPr>
                <p:cNvSpPr txBox="1"/>
                <p:nvPr/>
              </p:nvSpPr>
              <p:spPr>
                <a:xfrm>
                  <a:off x="4857750" y="2738832"/>
                  <a:ext cx="631904" cy="307777"/>
                </a:xfrm>
                <a:prstGeom prst="rect">
                  <a:avLst/>
                </a:prstGeom>
                <a:noFill/>
                <a:ln w="19050">
                  <a:solidFill>
                    <a:srgbClr val="FF0000"/>
                  </a:solidFill>
                </a:ln>
              </p:spPr>
              <p:txBody>
                <a:bodyPr wrap="none" rtlCol="0">
                  <a:spAutoFit/>
                </a:bodyPr>
                <a:lstStyle/>
                <a:p>
                  <a:r>
                    <a:rPr kumimoji="1" lang="en-US" altLang="ja-JP" dirty="0"/>
                    <a:t>0.726</a:t>
                  </a:r>
                  <a:endParaRPr kumimoji="1" lang="ja-JP" altLang="en-US"/>
                </a:p>
              </p:txBody>
            </p:sp>
            <p:sp>
              <p:nvSpPr>
                <p:cNvPr id="27" name="テキスト ボックス 26">
                  <a:extLst>
                    <a:ext uri="{FF2B5EF4-FFF2-40B4-BE49-F238E27FC236}">
                      <a16:creationId xmlns:a16="http://schemas.microsoft.com/office/drawing/2014/main" id="{22312048-B7AD-BA46-8D3F-01EC505140FE}"/>
                    </a:ext>
                  </a:extLst>
                </p:cNvPr>
                <p:cNvSpPr txBox="1"/>
                <p:nvPr/>
              </p:nvSpPr>
              <p:spPr>
                <a:xfrm>
                  <a:off x="8016154" y="2738831"/>
                  <a:ext cx="631904" cy="307777"/>
                </a:xfrm>
                <a:prstGeom prst="rect">
                  <a:avLst/>
                </a:prstGeom>
                <a:noFill/>
                <a:ln w="19050">
                  <a:solidFill>
                    <a:srgbClr val="FFC000"/>
                  </a:solidFill>
                </a:ln>
              </p:spPr>
              <p:txBody>
                <a:bodyPr wrap="none" rtlCol="0">
                  <a:spAutoFit/>
                </a:bodyPr>
                <a:lstStyle/>
                <a:p>
                  <a:r>
                    <a:rPr kumimoji="1" lang="en-US" altLang="ja-JP" dirty="0"/>
                    <a:t>0.387</a:t>
                  </a:r>
                  <a:endParaRPr kumimoji="1" lang="ja-JP" altLang="en-US"/>
                </a:p>
              </p:txBody>
            </p:sp>
            <p:sp>
              <p:nvSpPr>
                <p:cNvPr id="28" name="テキスト ボックス 27">
                  <a:extLst>
                    <a:ext uri="{FF2B5EF4-FFF2-40B4-BE49-F238E27FC236}">
                      <a16:creationId xmlns:a16="http://schemas.microsoft.com/office/drawing/2014/main" id="{84BC7CCD-265A-DE41-A82B-4F6C67C18D4E}"/>
                    </a:ext>
                  </a:extLst>
                </p:cNvPr>
                <p:cNvSpPr txBox="1"/>
                <p:nvPr/>
              </p:nvSpPr>
              <p:spPr>
                <a:xfrm>
                  <a:off x="8016154" y="4453331"/>
                  <a:ext cx="631904" cy="307777"/>
                </a:xfrm>
                <a:prstGeom prst="rect">
                  <a:avLst/>
                </a:prstGeom>
                <a:noFill/>
                <a:ln w="19050">
                  <a:solidFill>
                    <a:srgbClr val="00B0F0"/>
                  </a:solidFill>
                </a:ln>
              </p:spPr>
              <p:txBody>
                <a:bodyPr wrap="none" rtlCol="0">
                  <a:spAutoFit/>
                </a:bodyPr>
                <a:lstStyle/>
                <a:p>
                  <a:r>
                    <a:rPr kumimoji="1" lang="en-US" altLang="ja-JP" dirty="0"/>
                    <a:t>0.096</a:t>
                  </a:r>
                  <a:endParaRPr kumimoji="1" lang="ja-JP" altLang="en-US"/>
                </a:p>
              </p:txBody>
            </p:sp>
            <p:sp>
              <p:nvSpPr>
                <p:cNvPr id="29" name="テキスト ボックス 28">
                  <a:extLst>
                    <a:ext uri="{FF2B5EF4-FFF2-40B4-BE49-F238E27FC236}">
                      <a16:creationId xmlns:a16="http://schemas.microsoft.com/office/drawing/2014/main" id="{4321FE4B-865C-A348-B0FE-6A06CD67ACCA}"/>
                    </a:ext>
                  </a:extLst>
                </p:cNvPr>
                <p:cNvSpPr txBox="1"/>
                <p:nvPr/>
              </p:nvSpPr>
              <p:spPr>
                <a:xfrm>
                  <a:off x="7237375" y="5837292"/>
                  <a:ext cx="631904" cy="307777"/>
                </a:xfrm>
                <a:prstGeom prst="rect">
                  <a:avLst/>
                </a:prstGeom>
                <a:noFill/>
                <a:ln w="19050">
                  <a:solidFill>
                    <a:srgbClr val="FF0000"/>
                  </a:solidFill>
                </a:ln>
              </p:spPr>
              <p:txBody>
                <a:bodyPr wrap="none" rtlCol="0">
                  <a:spAutoFit/>
                </a:bodyPr>
                <a:lstStyle/>
                <a:p>
                  <a:r>
                    <a:rPr kumimoji="1" lang="en-US" altLang="ja-JP" i="1" dirty="0"/>
                    <a:t>0.548</a:t>
                  </a:r>
                  <a:endParaRPr kumimoji="1" lang="ja-JP" altLang="en-US" i="1"/>
                </a:p>
              </p:txBody>
            </p:sp>
            <p:sp>
              <p:nvSpPr>
                <p:cNvPr id="30" name="テキスト ボックス 29">
                  <a:extLst>
                    <a:ext uri="{FF2B5EF4-FFF2-40B4-BE49-F238E27FC236}">
                      <a16:creationId xmlns:a16="http://schemas.microsoft.com/office/drawing/2014/main" id="{8DACD83E-AB75-F64B-B233-1C004A2D7E4F}"/>
                    </a:ext>
                  </a:extLst>
                </p:cNvPr>
                <p:cNvSpPr txBox="1"/>
                <p:nvPr/>
              </p:nvSpPr>
              <p:spPr>
                <a:xfrm>
                  <a:off x="5664121" y="5832107"/>
                  <a:ext cx="631904" cy="307777"/>
                </a:xfrm>
                <a:prstGeom prst="rect">
                  <a:avLst/>
                </a:prstGeom>
                <a:noFill/>
                <a:ln w="19050">
                  <a:solidFill>
                    <a:srgbClr val="FF0000"/>
                  </a:solidFill>
                </a:ln>
              </p:spPr>
              <p:txBody>
                <a:bodyPr wrap="none" rtlCol="0">
                  <a:spAutoFit/>
                </a:bodyPr>
                <a:lstStyle/>
                <a:p>
                  <a:r>
                    <a:rPr kumimoji="1" lang="en-US" altLang="ja-JP" i="1" dirty="0"/>
                    <a:t>0.648</a:t>
                  </a:r>
                  <a:endParaRPr kumimoji="1" lang="ja-JP" altLang="en-US" i="1"/>
                </a:p>
              </p:txBody>
            </p:sp>
          </p:grpSp>
        </p:grpSp>
        <p:sp>
          <p:nvSpPr>
            <p:cNvPr id="34" name="テキスト ボックス 33">
              <a:extLst>
                <a:ext uri="{FF2B5EF4-FFF2-40B4-BE49-F238E27FC236}">
                  <a16:creationId xmlns:a16="http://schemas.microsoft.com/office/drawing/2014/main" id="{02399B81-2437-8542-82BA-A46B74780E41}"/>
                </a:ext>
              </a:extLst>
            </p:cNvPr>
            <p:cNvSpPr txBox="1"/>
            <p:nvPr/>
          </p:nvSpPr>
          <p:spPr>
            <a:xfrm>
              <a:off x="4041501" y="6141637"/>
              <a:ext cx="816249" cy="307777"/>
            </a:xfrm>
            <a:prstGeom prst="rect">
              <a:avLst/>
            </a:prstGeom>
            <a:noFill/>
            <a:ln w="19050">
              <a:noFill/>
            </a:ln>
          </p:spPr>
          <p:txBody>
            <a:bodyPr wrap="none" rtlCol="0">
              <a:spAutoFit/>
            </a:bodyPr>
            <a:lstStyle/>
            <a:p>
              <a:r>
                <a:rPr kumimoji="1" lang="en-US" altLang="ja-JP" dirty="0"/>
                <a:t>N = 120</a:t>
              </a:r>
              <a:endParaRPr kumimoji="1" lang="ja-JP" altLang="en-US"/>
            </a:p>
          </p:txBody>
        </p:sp>
      </p:grpSp>
      <p:sp>
        <p:nvSpPr>
          <p:cNvPr id="36" name="Text Box 8">
            <a:extLst>
              <a:ext uri="{FF2B5EF4-FFF2-40B4-BE49-F238E27FC236}">
                <a16:creationId xmlns:a16="http://schemas.microsoft.com/office/drawing/2014/main" id="{CDAE48FD-0CC8-3D4F-AB11-40EEDAABF7AB}"/>
              </a:ext>
            </a:extLst>
          </p:cNvPr>
          <p:cNvSpPr txBox="1">
            <a:spLocks noChangeArrowheads="1"/>
          </p:cNvSpPr>
          <p:nvPr/>
        </p:nvSpPr>
        <p:spPr bwMode="auto">
          <a:xfrm>
            <a:off x="144881" y="4880572"/>
            <a:ext cx="5100779" cy="523220"/>
          </a:xfrm>
          <a:prstGeom prst="rect">
            <a:avLst/>
          </a:prstGeom>
          <a:solidFill>
            <a:srgbClr val="3333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r>
              <a:rPr lang="en-US" altLang="ja-JP" sz="2800" dirty="0">
                <a:solidFill>
                  <a:srgbClr val="FFFF00"/>
                </a:solidFill>
              </a:rPr>
              <a:t>VF</a:t>
            </a:r>
            <a:r>
              <a:rPr lang="ja-JP" altLang="en-US" sz="2800">
                <a:solidFill>
                  <a:srgbClr val="FFFF00"/>
                </a:solidFill>
              </a:rPr>
              <a:t>と</a:t>
            </a:r>
            <a:r>
              <a:rPr lang="en-US" altLang="ja-JP" sz="2800" dirty="0" err="1">
                <a:solidFill>
                  <a:srgbClr val="FFFF00"/>
                </a:solidFill>
              </a:rPr>
              <a:t>cpRNFL</a:t>
            </a:r>
            <a:r>
              <a:rPr lang="ja-JP" altLang="en-US" sz="2800">
                <a:solidFill>
                  <a:srgbClr val="FFFF00"/>
                </a:solidFill>
              </a:rPr>
              <a:t>の</a:t>
            </a:r>
            <a:r>
              <a:rPr lang="en-US" altLang="ja-JP" sz="2800" dirty="0">
                <a:solidFill>
                  <a:srgbClr val="FFFF00"/>
                </a:solidFill>
              </a:rPr>
              <a:t>R</a:t>
            </a:r>
            <a:r>
              <a:rPr lang="en-US" altLang="ja-JP" sz="2800" baseline="30000" dirty="0">
                <a:solidFill>
                  <a:srgbClr val="FFFF00"/>
                </a:solidFill>
              </a:rPr>
              <a:t>2</a:t>
            </a:r>
            <a:r>
              <a:rPr lang="ja-JP" altLang="en-US" sz="2800" baseline="30000">
                <a:solidFill>
                  <a:srgbClr val="FFFF00"/>
                </a:solidFill>
              </a:rPr>
              <a:t>　</a:t>
            </a:r>
            <a:r>
              <a:rPr lang="en-US" altLang="ja-JP" sz="2800" dirty="0">
                <a:solidFill>
                  <a:srgbClr val="FFFF00"/>
                </a:solidFill>
              </a:rPr>
              <a:t>0.06~0.726</a:t>
            </a:r>
          </a:p>
        </p:txBody>
      </p:sp>
      <p:sp>
        <p:nvSpPr>
          <p:cNvPr id="37" name="Text Box 8">
            <a:extLst>
              <a:ext uri="{FF2B5EF4-FFF2-40B4-BE49-F238E27FC236}">
                <a16:creationId xmlns:a16="http://schemas.microsoft.com/office/drawing/2014/main" id="{389FA06F-F52E-7042-AB18-96557F3C7FCB}"/>
              </a:ext>
            </a:extLst>
          </p:cNvPr>
          <p:cNvSpPr txBox="1">
            <a:spLocks noChangeArrowheads="1"/>
          </p:cNvSpPr>
          <p:nvPr/>
        </p:nvSpPr>
        <p:spPr bwMode="auto">
          <a:xfrm>
            <a:off x="144881" y="5593305"/>
            <a:ext cx="5100779" cy="523220"/>
          </a:xfrm>
          <a:prstGeom prst="rect">
            <a:avLst/>
          </a:prstGeom>
          <a:solidFill>
            <a:srgbClr val="3333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r>
              <a:rPr lang="en-US" altLang="ja-JP" sz="2800" dirty="0">
                <a:solidFill>
                  <a:srgbClr val="FFFF00"/>
                </a:solidFill>
              </a:rPr>
              <a:t>S</a:t>
            </a:r>
            <a:r>
              <a:rPr lang="ja-JP" altLang="en-US" sz="2800">
                <a:solidFill>
                  <a:srgbClr val="FFFF00"/>
                </a:solidFill>
              </a:rPr>
              <a:t>、</a:t>
            </a:r>
            <a:r>
              <a:rPr lang="en-US" altLang="ja-JP" sz="2800" dirty="0">
                <a:solidFill>
                  <a:srgbClr val="FFFF00"/>
                </a:solidFill>
              </a:rPr>
              <a:t>I</a:t>
            </a:r>
            <a:r>
              <a:rPr lang="ja-JP" altLang="en-US" sz="2800">
                <a:solidFill>
                  <a:srgbClr val="FFFF00"/>
                </a:solidFill>
              </a:rPr>
              <a:t>　−</a:t>
            </a:r>
            <a:r>
              <a:rPr lang="en-US" altLang="ja-JP" sz="2800" dirty="0">
                <a:solidFill>
                  <a:srgbClr val="FFFF00"/>
                </a:solidFill>
              </a:rPr>
              <a:t>temporal</a:t>
            </a:r>
            <a:r>
              <a:rPr lang="ja-JP" altLang="en-US" sz="2800">
                <a:solidFill>
                  <a:srgbClr val="FFFF00"/>
                </a:solidFill>
              </a:rPr>
              <a:t>の相関　○</a:t>
            </a:r>
            <a:endParaRPr lang="en-US" altLang="ja-JP" sz="2800" dirty="0">
              <a:solidFill>
                <a:srgbClr val="FFFF00"/>
              </a:solidFill>
            </a:endParaRPr>
          </a:p>
        </p:txBody>
      </p:sp>
      <p:sp>
        <p:nvSpPr>
          <p:cNvPr id="38" name="Text Box 8">
            <a:extLst>
              <a:ext uri="{FF2B5EF4-FFF2-40B4-BE49-F238E27FC236}">
                <a16:creationId xmlns:a16="http://schemas.microsoft.com/office/drawing/2014/main" id="{E6A64955-EA41-A84F-ABF5-4009B298ADA3}"/>
              </a:ext>
            </a:extLst>
          </p:cNvPr>
          <p:cNvSpPr txBox="1">
            <a:spLocks noChangeArrowheads="1"/>
          </p:cNvSpPr>
          <p:nvPr/>
        </p:nvSpPr>
        <p:spPr bwMode="auto">
          <a:xfrm>
            <a:off x="144881" y="6326692"/>
            <a:ext cx="5100779" cy="523220"/>
          </a:xfrm>
          <a:prstGeom prst="rect">
            <a:avLst/>
          </a:prstGeom>
          <a:solidFill>
            <a:srgbClr val="3333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2800" dirty="0">
                <a:solidFill>
                  <a:srgbClr val="FFFF00"/>
                </a:solidFill>
              </a:rPr>
              <a:t>Temp</a:t>
            </a:r>
            <a:r>
              <a:rPr lang="ja-JP" altLang="en-US" sz="2800">
                <a:solidFill>
                  <a:srgbClr val="FFFF00"/>
                </a:solidFill>
              </a:rPr>
              <a:t>（黄斑）、</a:t>
            </a:r>
            <a:r>
              <a:rPr lang="en-US" altLang="ja-JP" sz="2800" dirty="0">
                <a:solidFill>
                  <a:srgbClr val="FFFF00"/>
                </a:solidFill>
              </a:rPr>
              <a:t>Nasal </a:t>
            </a:r>
            <a:r>
              <a:rPr lang="ja-JP" altLang="en-US" sz="2800">
                <a:solidFill>
                  <a:srgbClr val="FFFF00"/>
                </a:solidFill>
              </a:rPr>
              <a:t>の相関　✗</a:t>
            </a:r>
            <a:endParaRPr lang="en-US" altLang="ja-JP" sz="2800" dirty="0">
              <a:solidFill>
                <a:srgbClr val="FFFF00"/>
              </a:solidFill>
            </a:endParaRPr>
          </a:p>
        </p:txBody>
      </p:sp>
    </p:spTree>
    <p:extLst>
      <p:ext uri="{BB962C8B-B14F-4D97-AF65-F5344CB8AC3E}">
        <p14:creationId xmlns:p14="http://schemas.microsoft.com/office/powerpoint/2010/main" val="58169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6" grpId="0" animBg="1"/>
      <p:bldP spid="37" grpId="0" animBg="1"/>
      <p:bldP spid="3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テキスト ボックス 2"/>
          <p:cNvSpPr txBox="1">
            <a:spLocks noChangeArrowheads="1"/>
          </p:cNvSpPr>
          <p:nvPr/>
        </p:nvSpPr>
        <p:spPr bwMode="auto">
          <a:xfrm>
            <a:off x="1249363" y="188913"/>
            <a:ext cx="6707187"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sz="3200" dirty="0">
                <a:solidFill>
                  <a:srgbClr val="000000"/>
                </a:solidFill>
              </a:rPr>
              <a:t>乳頭周囲 </a:t>
            </a:r>
            <a:r>
              <a:rPr lang="en-US" altLang="ja-JP" sz="3200" dirty="0">
                <a:solidFill>
                  <a:srgbClr val="000000"/>
                </a:solidFill>
              </a:rPr>
              <a:t>RNFL </a:t>
            </a:r>
            <a:r>
              <a:rPr lang="ja-JP" altLang="en-US" sz="3200" dirty="0">
                <a:solidFill>
                  <a:srgbClr val="000000"/>
                </a:solidFill>
              </a:rPr>
              <a:t>厚と視野障害の関係</a:t>
            </a:r>
          </a:p>
        </p:txBody>
      </p:sp>
      <p:sp>
        <p:nvSpPr>
          <p:cNvPr id="126979" name="テキスト ボックス 5"/>
          <p:cNvSpPr txBox="1">
            <a:spLocks noChangeArrowheads="1"/>
          </p:cNvSpPr>
          <p:nvPr/>
        </p:nvSpPr>
        <p:spPr bwMode="auto">
          <a:xfrm>
            <a:off x="6084888" y="993775"/>
            <a:ext cx="2979737"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i="1">
                <a:solidFill>
                  <a:srgbClr val="000000"/>
                </a:solidFill>
              </a:rPr>
              <a:t>Hood DC</a:t>
            </a:r>
            <a:r>
              <a:rPr lang="ja-JP" altLang="en-US" i="1">
                <a:solidFill>
                  <a:srgbClr val="000000"/>
                </a:solidFill>
              </a:rPr>
              <a:t>　</a:t>
            </a:r>
            <a:r>
              <a:rPr lang="en-US" altLang="ja-JP" i="1">
                <a:solidFill>
                  <a:srgbClr val="000000"/>
                </a:solidFill>
              </a:rPr>
              <a:t>et al. IOVS 2009</a:t>
            </a:r>
            <a:endParaRPr lang="ja-JP" altLang="en-US" i="1">
              <a:solidFill>
                <a:srgbClr val="000000"/>
              </a:solidFill>
            </a:endParaRPr>
          </a:p>
        </p:txBody>
      </p:sp>
      <p:grpSp>
        <p:nvGrpSpPr>
          <p:cNvPr id="126981" name="グループ化 15"/>
          <p:cNvGrpSpPr>
            <a:grpSpLocks/>
          </p:cNvGrpSpPr>
          <p:nvPr/>
        </p:nvGrpSpPr>
        <p:grpSpPr bwMode="auto">
          <a:xfrm>
            <a:off x="444500" y="2112963"/>
            <a:ext cx="3175000" cy="3167062"/>
            <a:chOff x="500030" y="1214422"/>
            <a:chExt cx="3786214" cy="3357586"/>
          </a:xfrm>
        </p:grpSpPr>
        <p:sp>
          <p:nvSpPr>
            <p:cNvPr id="15" name="角丸四角形 14"/>
            <p:cNvSpPr/>
            <p:nvPr/>
          </p:nvSpPr>
          <p:spPr>
            <a:xfrm>
              <a:off x="500030" y="1214422"/>
              <a:ext cx="3786214" cy="3357586"/>
            </a:xfrm>
            <a:prstGeom prst="roundRect">
              <a:avLst>
                <a:gd name="adj" fmla="val 912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pic>
          <p:nvPicPr>
            <p:cNvPr id="126996" name="Picture 6" descr="http://www.iovs.org/content/vol48/issue8/images/large/z7g0070783030001.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06" y="1405911"/>
              <a:ext cx="3520991" cy="3023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0" name="グループ化 39"/>
          <p:cNvGrpSpPr>
            <a:grpSpLocks/>
          </p:cNvGrpSpPr>
          <p:nvPr/>
        </p:nvGrpSpPr>
        <p:grpSpPr bwMode="auto">
          <a:xfrm>
            <a:off x="3873500" y="1422400"/>
            <a:ext cx="4826000" cy="4429125"/>
            <a:chOff x="4357682" y="1357298"/>
            <a:chExt cx="5429288" cy="4429156"/>
          </a:xfrm>
        </p:grpSpPr>
        <p:sp>
          <p:nvSpPr>
            <p:cNvPr id="26" name="角丸四角形 25"/>
            <p:cNvSpPr/>
            <p:nvPr/>
          </p:nvSpPr>
          <p:spPr>
            <a:xfrm>
              <a:off x="4357682" y="1357298"/>
              <a:ext cx="5429288" cy="4429156"/>
            </a:xfrm>
            <a:prstGeom prst="roundRect">
              <a:avLst>
                <a:gd name="adj" fmla="val 348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pic>
          <p:nvPicPr>
            <p:cNvPr id="126994" name="Picture 3" descr="D:\Users\Mizoue\Desktop\z7g0070998830007[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1996" y="1530758"/>
              <a:ext cx="4929222" cy="41128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9" name="下矢印 8"/>
          <p:cNvSpPr/>
          <p:nvPr/>
        </p:nvSpPr>
        <p:spPr>
          <a:xfrm rot="1887524">
            <a:off x="8137525" y="3286125"/>
            <a:ext cx="430213" cy="704850"/>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10" name="下矢印 9"/>
          <p:cNvSpPr/>
          <p:nvPr/>
        </p:nvSpPr>
        <p:spPr>
          <a:xfrm rot="5400000">
            <a:off x="6298406" y="4426744"/>
            <a:ext cx="484188" cy="76200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grpSp>
        <p:nvGrpSpPr>
          <p:cNvPr id="51" name="グループ化 50"/>
          <p:cNvGrpSpPr>
            <a:grpSpLocks/>
          </p:cNvGrpSpPr>
          <p:nvPr/>
        </p:nvGrpSpPr>
        <p:grpSpPr bwMode="auto">
          <a:xfrm>
            <a:off x="4254500" y="2493963"/>
            <a:ext cx="698500" cy="1714500"/>
            <a:chOff x="4786310" y="2214554"/>
            <a:chExt cx="785818" cy="1714512"/>
          </a:xfrm>
        </p:grpSpPr>
        <p:sp>
          <p:nvSpPr>
            <p:cNvPr id="13" name="円/楕円 12"/>
            <p:cNvSpPr/>
            <p:nvPr/>
          </p:nvSpPr>
          <p:spPr>
            <a:xfrm>
              <a:off x="4786310" y="2214554"/>
              <a:ext cx="785818" cy="3571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14" name="円/楕円 13"/>
            <p:cNvSpPr/>
            <p:nvPr/>
          </p:nvSpPr>
          <p:spPr>
            <a:xfrm>
              <a:off x="4786310" y="3571875"/>
              <a:ext cx="785818" cy="35719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grpSp>
      <p:cxnSp>
        <p:nvCxnSpPr>
          <p:cNvPr id="20" name="直線矢印コネクタ 19"/>
          <p:cNvCxnSpPr/>
          <p:nvPr/>
        </p:nvCxnSpPr>
        <p:spPr>
          <a:xfrm>
            <a:off x="1778000" y="3494088"/>
            <a:ext cx="889000" cy="71437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1651000" y="2994025"/>
            <a:ext cx="635000" cy="21431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7429500" y="1422400"/>
            <a:ext cx="571500" cy="3714750"/>
          </a:xfrm>
          <a:prstGeom prst="rect">
            <a:avLst/>
          </a:prstGeom>
          <a:solidFill>
            <a:srgbClr val="FF0000">
              <a:alpha val="12157"/>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cxnSp>
        <p:nvCxnSpPr>
          <p:cNvPr id="33" name="直線矢印コネクタ 32"/>
          <p:cNvCxnSpPr/>
          <p:nvPr/>
        </p:nvCxnSpPr>
        <p:spPr>
          <a:xfrm flipV="1">
            <a:off x="3175000" y="3636963"/>
            <a:ext cx="762000" cy="78581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rot="5400000">
            <a:off x="2830513" y="4624388"/>
            <a:ext cx="285750" cy="0"/>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a:spLocks noChangeArrowheads="1"/>
          </p:cNvSpPr>
          <p:nvPr/>
        </p:nvSpPr>
        <p:spPr bwMode="auto">
          <a:xfrm>
            <a:off x="1249363" y="5583932"/>
            <a:ext cx="6764337" cy="1077218"/>
          </a:xfrm>
          <a:prstGeom prst="rect">
            <a:avLst/>
          </a:prstGeom>
          <a:solidFill>
            <a:srgbClr val="3333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r>
              <a:rPr lang="ja-JP" altLang="en-US" sz="3200">
                <a:solidFill>
                  <a:srgbClr val="FFFF00"/>
                </a:solidFill>
              </a:rPr>
              <a:t>　</a:t>
            </a:r>
            <a:r>
              <a:rPr lang="en-US" altLang="ja-JP" sz="3200" dirty="0">
                <a:solidFill>
                  <a:srgbClr val="FFFF00"/>
                </a:solidFill>
              </a:rPr>
              <a:t>OCT</a:t>
            </a:r>
            <a:r>
              <a:rPr lang="ja-JP" altLang="en-US" sz="3200">
                <a:solidFill>
                  <a:srgbClr val="FFFF00"/>
                </a:solidFill>
              </a:rPr>
              <a:t>有は早期が得意</a:t>
            </a:r>
            <a:endParaRPr lang="en-US" altLang="ja-JP" sz="3200" dirty="0">
              <a:solidFill>
                <a:srgbClr val="FFFF00"/>
              </a:solidFill>
            </a:endParaRPr>
          </a:p>
          <a:p>
            <a:pPr algn="ctr" eaLnBrk="1" hangingPunct="1"/>
            <a:r>
              <a:rPr lang="ja-JP" altLang="en-US" sz="3200">
                <a:solidFill>
                  <a:srgbClr val="FFFF00"/>
                </a:solidFill>
              </a:rPr>
              <a:t>中</a:t>
            </a:r>
            <a:r>
              <a:rPr lang="en-US" altLang="ja-JP" sz="3200" dirty="0">
                <a:solidFill>
                  <a:srgbClr val="FFFF00"/>
                </a:solidFill>
              </a:rPr>
              <a:t>~</a:t>
            </a:r>
            <a:r>
              <a:rPr lang="ja-JP" altLang="en-US" sz="3200">
                <a:solidFill>
                  <a:srgbClr val="FFFF00"/>
                </a:solidFill>
              </a:rPr>
              <a:t>後期は苦手</a:t>
            </a:r>
            <a:endParaRPr lang="ja-JP" altLang="en-US" sz="3200" dirty="0">
              <a:solidFill>
                <a:srgbClr val="FFFF00"/>
              </a:solidFill>
            </a:endParaRPr>
          </a:p>
        </p:txBody>
      </p:sp>
    </p:spTree>
    <p:custDataLst>
      <p:tags r:id="rId1"/>
    </p:custDataLst>
    <p:extLst>
      <p:ext uri="{BB962C8B-B14F-4D97-AF65-F5344CB8AC3E}">
        <p14:creationId xmlns:p14="http://schemas.microsoft.com/office/powerpoint/2010/main" val="29314488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left)">
                                      <p:cBhvr>
                                        <p:cTn id="11" dur="500"/>
                                        <p:tgtEl>
                                          <p:spTgt spid="4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2" fill="hold" grpId="0"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right)">
                                      <p:cBhvr>
                                        <p:cTn id="16" dur="1000"/>
                                        <p:tgtEl>
                                          <p:spTgt spid="21"/>
                                        </p:tgtEl>
                                      </p:cBhvr>
                                    </p:animEffect>
                                  </p:childTnLst>
                                </p:cTn>
                              </p:par>
                            </p:childTnLst>
                          </p:cTn>
                        </p:par>
                        <p:par>
                          <p:cTn id="17" fill="hold" nodeType="afterGroup">
                            <p:stCondLst>
                              <p:cond delay="1000"/>
                            </p:stCondLst>
                            <p:childTnLst>
                              <p:par>
                                <p:cTn id="18" presetID="22" presetClass="entr" presetSubtype="1" fill="hold"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up)">
                                      <p:cBhvr>
                                        <p:cTn id="20" dur="2000"/>
                                        <p:tgtEl>
                                          <p:spTgt spid="51"/>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1000"/>
                                        <p:tgtEl>
                                          <p:spTgt spid="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2"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right)">
                                      <p:cBhvr>
                                        <p:cTn id="28" dur="500"/>
                                        <p:tgtEl>
                                          <p:spTgt spid="10"/>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1"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958850" y="333375"/>
            <a:ext cx="7429500" cy="730250"/>
          </a:xfrm>
        </p:spPr>
        <p:txBody>
          <a:bodyPr>
            <a:normAutofit fontScale="90000"/>
          </a:bodyPr>
          <a:lstStyle/>
          <a:p>
            <a:pPr>
              <a:defRPr/>
            </a:pPr>
            <a:r>
              <a:rPr lang="ja-JP" altLang="en-US" sz="4000" dirty="0">
                <a:latin typeface="+mn-ea"/>
                <a:ea typeface="+mn-ea"/>
              </a:rPr>
              <a:t>黄斑部と視野障害との関係</a:t>
            </a:r>
            <a:br>
              <a:rPr lang="en-US" altLang="ja-JP" sz="4000" dirty="0">
                <a:latin typeface="+mn-ea"/>
                <a:ea typeface="+mn-ea"/>
              </a:rPr>
            </a:br>
            <a:r>
              <a:rPr lang="en-US" altLang="ja-JP" sz="4000" dirty="0">
                <a:latin typeface="+mn-ea"/>
                <a:ea typeface="+mn-ea"/>
              </a:rPr>
              <a:t>GCC-HFA10-2</a:t>
            </a:r>
          </a:p>
        </p:txBody>
      </p:sp>
      <p:pic>
        <p:nvPicPr>
          <p:cNvPr id="128003" name="Picture 5"/>
          <p:cNvPicPr>
            <a:picLocks noChangeAspect="1" noChangeArrowheads="1"/>
          </p:cNvPicPr>
          <p:nvPr/>
        </p:nvPicPr>
        <p:blipFill>
          <a:blip r:embed="rId2">
            <a:extLst>
              <a:ext uri="{28A0092B-C50C-407E-A947-70E740481C1C}">
                <a14:useLocalDpi xmlns:a14="http://schemas.microsoft.com/office/drawing/2010/main" val="0"/>
              </a:ext>
            </a:extLst>
          </a:blip>
          <a:srcRect l="2885" t="3122" r="3990" b="3220"/>
          <a:stretch>
            <a:fillRect/>
          </a:stretch>
        </p:blipFill>
        <p:spPr bwMode="auto">
          <a:xfrm>
            <a:off x="1354138" y="1403350"/>
            <a:ext cx="6172200" cy="3733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8004" name="Line 6"/>
          <p:cNvSpPr>
            <a:spLocks noChangeShapeType="1"/>
          </p:cNvSpPr>
          <p:nvPr/>
        </p:nvSpPr>
        <p:spPr bwMode="auto">
          <a:xfrm flipV="1">
            <a:off x="1658938" y="3095625"/>
            <a:ext cx="4699000" cy="88900"/>
          </a:xfrm>
          <a:prstGeom prst="line">
            <a:avLst/>
          </a:prstGeom>
          <a:noFill/>
          <a:ln w="952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endParaRPr lang="ja-JP" altLang="en-US"/>
          </a:p>
        </p:txBody>
      </p:sp>
      <p:sp>
        <p:nvSpPr>
          <p:cNvPr id="128005" name="Line 7"/>
          <p:cNvSpPr>
            <a:spLocks noChangeShapeType="1"/>
          </p:cNvSpPr>
          <p:nvPr/>
        </p:nvSpPr>
        <p:spPr bwMode="auto">
          <a:xfrm flipV="1">
            <a:off x="5849938" y="2092325"/>
            <a:ext cx="609600" cy="1219200"/>
          </a:xfrm>
          <a:prstGeom prst="line">
            <a:avLst/>
          </a:prstGeom>
          <a:noFill/>
          <a:ln w="952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endParaRPr lang="ja-JP" altLang="en-US"/>
          </a:p>
        </p:txBody>
      </p:sp>
      <p:sp>
        <p:nvSpPr>
          <p:cNvPr id="128006" name="AutoShape 8"/>
          <p:cNvSpPr>
            <a:spLocks/>
          </p:cNvSpPr>
          <p:nvPr/>
        </p:nvSpPr>
        <p:spPr bwMode="auto">
          <a:xfrm>
            <a:off x="7373938" y="2270125"/>
            <a:ext cx="228600" cy="914400"/>
          </a:xfrm>
          <a:prstGeom prst="rightBrace">
            <a:avLst>
              <a:gd name="adj1" fmla="val 33333"/>
              <a:gd name="adj2" fmla="val 50000"/>
            </a:avLst>
          </a:prstGeom>
          <a:noFill/>
          <a:ln w="9525">
            <a:solidFill>
              <a:schemeClr val="accent2"/>
            </a:solidFill>
            <a:round/>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ja-JP" altLang="en-US">
              <a:solidFill>
                <a:srgbClr val="000000"/>
              </a:solidFill>
            </a:endParaRPr>
          </a:p>
        </p:txBody>
      </p:sp>
      <p:sp>
        <p:nvSpPr>
          <p:cNvPr id="128007" name="Line 9"/>
          <p:cNvSpPr>
            <a:spLocks noChangeShapeType="1"/>
          </p:cNvSpPr>
          <p:nvPr/>
        </p:nvSpPr>
        <p:spPr bwMode="auto">
          <a:xfrm>
            <a:off x="6484938" y="2270125"/>
            <a:ext cx="1143000" cy="0"/>
          </a:xfrm>
          <a:prstGeom prst="line">
            <a:avLst/>
          </a:prstGeom>
          <a:noFill/>
          <a:ln w="9525">
            <a:solidFill>
              <a:schemeClr val="accent2"/>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endParaRPr lang="ja-JP" altLang="en-US"/>
          </a:p>
        </p:txBody>
      </p:sp>
      <p:sp>
        <p:nvSpPr>
          <p:cNvPr id="128008" name="Line 10"/>
          <p:cNvSpPr>
            <a:spLocks noChangeShapeType="1"/>
          </p:cNvSpPr>
          <p:nvPr/>
        </p:nvSpPr>
        <p:spPr bwMode="auto">
          <a:xfrm>
            <a:off x="6230938" y="3184525"/>
            <a:ext cx="1447800" cy="0"/>
          </a:xfrm>
          <a:prstGeom prst="line">
            <a:avLst/>
          </a:prstGeom>
          <a:noFill/>
          <a:ln w="9525">
            <a:solidFill>
              <a:schemeClr val="accent2"/>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endParaRPr lang="ja-JP" altLang="en-US"/>
          </a:p>
        </p:txBody>
      </p:sp>
      <p:sp>
        <p:nvSpPr>
          <p:cNvPr id="128009" name="Text Box 11"/>
          <p:cNvSpPr txBox="1">
            <a:spLocks noChangeArrowheads="1"/>
          </p:cNvSpPr>
          <p:nvPr/>
        </p:nvSpPr>
        <p:spPr bwMode="auto">
          <a:xfrm>
            <a:off x="7712075" y="2397125"/>
            <a:ext cx="1108075" cy="3683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r>
              <a:rPr lang="ja-JP" altLang="en-US" b="1">
                <a:solidFill>
                  <a:srgbClr val="333399"/>
                </a:solidFill>
              </a:rPr>
              <a:t>構造変化</a:t>
            </a:r>
            <a:endParaRPr lang="en-US" altLang="ja-JP" b="1">
              <a:solidFill>
                <a:srgbClr val="333399"/>
              </a:solidFill>
            </a:endParaRPr>
          </a:p>
        </p:txBody>
      </p:sp>
      <p:sp>
        <p:nvSpPr>
          <p:cNvPr id="128010" name="Line 13"/>
          <p:cNvSpPr>
            <a:spLocks noChangeShapeType="1"/>
          </p:cNvSpPr>
          <p:nvPr/>
        </p:nvSpPr>
        <p:spPr bwMode="auto">
          <a:xfrm>
            <a:off x="6383338" y="2066925"/>
            <a:ext cx="0" cy="3200400"/>
          </a:xfrm>
          <a:prstGeom prst="line">
            <a:avLst/>
          </a:prstGeom>
          <a:noFill/>
          <a:ln w="9525">
            <a:solidFill>
              <a:srgbClr val="008000"/>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endParaRPr lang="ja-JP" altLang="en-US"/>
          </a:p>
        </p:txBody>
      </p:sp>
      <p:sp>
        <p:nvSpPr>
          <p:cNvPr id="128011" name="Text Box 15"/>
          <p:cNvSpPr txBox="1">
            <a:spLocks noChangeArrowheads="1"/>
          </p:cNvSpPr>
          <p:nvPr/>
        </p:nvSpPr>
        <p:spPr bwMode="auto">
          <a:xfrm>
            <a:off x="3463925" y="5432425"/>
            <a:ext cx="1108075" cy="3683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r>
              <a:rPr lang="ja-JP" altLang="en-US" b="1">
                <a:solidFill>
                  <a:srgbClr val="008000"/>
                </a:solidFill>
              </a:rPr>
              <a:t>機能変化</a:t>
            </a:r>
            <a:endParaRPr lang="en-US" altLang="ja-JP" b="1">
              <a:solidFill>
                <a:srgbClr val="008000"/>
              </a:solidFill>
            </a:endParaRPr>
          </a:p>
        </p:txBody>
      </p:sp>
      <p:sp>
        <p:nvSpPr>
          <p:cNvPr id="128012" name="Line 16"/>
          <p:cNvSpPr>
            <a:spLocks noChangeShapeType="1"/>
          </p:cNvSpPr>
          <p:nvPr/>
        </p:nvSpPr>
        <p:spPr bwMode="auto">
          <a:xfrm>
            <a:off x="1735138" y="2625725"/>
            <a:ext cx="0" cy="2590800"/>
          </a:xfrm>
          <a:prstGeom prst="line">
            <a:avLst/>
          </a:prstGeom>
          <a:noFill/>
          <a:ln w="9525">
            <a:solidFill>
              <a:srgbClr val="008000"/>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endParaRPr lang="ja-JP" altLang="en-US"/>
          </a:p>
        </p:txBody>
      </p:sp>
      <p:sp>
        <p:nvSpPr>
          <p:cNvPr id="128013" name="Oval 17"/>
          <p:cNvSpPr>
            <a:spLocks noChangeArrowheads="1"/>
          </p:cNvSpPr>
          <p:nvPr/>
        </p:nvSpPr>
        <p:spPr bwMode="auto">
          <a:xfrm rot="1314825">
            <a:off x="5824538" y="1770063"/>
            <a:ext cx="635000" cy="1828800"/>
          </a:xfrm>
          <a:prstGeom prst="ellipse">
            <a:avLst/>
          </a:prstGeom>
          <a:noFill/>
          <a:ln w="19050" algn="ctr">
            <a:solidFill>
              <a:srgbClr val="D60093"/>
            </a:solidFill>
            <a:round/>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ja-JP" altLang="en-US">
              <a:solidFill>
                <a:srgbClr val="000000"/>
              </a:solidFill>
            </a:endParaRPr>
          </a:p>
        </p:txBody>
      </p:sp>
      <p:sp>
        <p:nvSpPr>
          <p:cNvPr id="128014" name="Text Box 19"/>
          <p:cNvSpPr txBox="1">
            <a:spLocks noChangeArrowheads="1"/>
          </p:cNvSpPr>
          <p:nvPr/>
        </p:nvSpPr>
        <p:spPr bwMode="auto">
          <a:xfrm rot="-5400000">
            <a:off x="192882" y="3163094"/>
            <a:ext cx="1836737" cy="3079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400">
                <a:solidFill>
                  <a:srgbClr val="000000"/>
                </a:solidFill>
              </a:rPr>
              <a:t>GCA-Thickness [um]</a:t>
            </a:r>
          </a:p>
        </p:txBody>
      </p:sp>
      <p:sp>
        <p:nvSpPr>
          <p:cNvPr id="128015" name="Text Box 20"/>
          <p:cNvSpPr txBox="1">
            <a:spLocks noChangeArrowheads="1"/>
          </p:cNvSpPr>
          <p:nvPr/>
        </p:nvSpPr>
        <p:spPr bwMode="auto">
          <a:xfrm>
            <a:off x="5584825" y="5219700"/>
            <a:ext cx="2055813" cy="338138"/>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sz="1600">
                <a:solidFill>
                  <a:srgbClr val="000000"/>
                </a:solidFill>
                <a:latin typeface="ＭＳ Ｐゴシック" pitchFamily="50" charset="-128"/>
              </a:rPr>
              <a:t>中心部視野感度</a:t>
            </a:r>
            <a:r>
              <a:rPr lang="en-US" altLang="ja-JP" sz="1600">
                <a:solidFill>
                  <a:srgbClr val="000000"/>
                </a:solidFill>
                <a:latin typeface="ＭＳ Ｐゴシック" pitchFamily="50" charset="-128"/>
              </a:rPr>
              <a:t> [dB]</a:t>
            </a:r>
          </a:p>
        </p:txBody>
      </p:sp>
      <p:sp>
        <p:nvSpPr>
          <p:cNvPr id="128016" name="AutoShape 12"/>
          <p:cNvSpPr>
            <a:spLocks/>
          </p:cNvSpPr>
          <p:nvPr/>
        </p:nvSpPr>
        <p:spPr bwMode="auto">
          <a:xfrm rot="5400000">
            <a:off x="3875088" y="2886075"/>
            <a:ext cx="381000" cy="4635500"/>
          </a:xfrm>
          <a:prstGeom prst="rightBrace">
            <a:avLst>
              <a:gd name="adj1" fmla="val 101389"/>
              <a:gd name="adj2" fmla="val 50000"/>
            </a:avLst>
          </a:prstGeom>
          <a:noFill/>
          <a:ln w="9525">
            <a:solidFill>
              <a:srgbClr val="008000"/>
            </a:solidFill>
            <a:round/>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ja-JP" altLang="en-US">
              <a:solidFill>
                <a:srgbClr val="000000"/>
              </a:solidFill>
            </a:endParaRPr>
          </a:p>
        </p:txBody>
      </p:sp>
      <p:sp>
        <p:nvSpPr>
          <p:cNvPr id="128017" name="Line 21"/>
          <p:cNvSpPr>
            <a:spLocks noChangeShapeType="1"/>
          </p:cNvSpPr>
          <p:nvPr/>
        </p:nvSpPr>
        <p:spPr bwMode="auto">
          <a:xfrm>
            <a:off x="5849938" y="3360738"/>
            <a:ext cx="0" cy="685800"/>
          </a:xfrm>
          <a:prstGeom prst="line">
            <a:avLst/>
          </a:prstGeom>
          <a:noFill/>
          <a:ln w="9525">
            <a:solidFill>
              <a:srgbClr val="D60093"/>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endParaRPr lang="ja-JP" altLang="en-US"/>
          </a:p>
        </p:txBody>
      </p:sp>
      <p:sp>
        <p:nvSpPr>
          <p:cNvPr id="128018" name="Text Box 22"/>
          <p:cNvSpPr txBox="1">
            <a:spLocks noChangeArrowheads="1"/>
          </p:cNvSpPr>
          <p:nvPr/>
        </p:nvSpPr>
        <p:spPr bwMode="auto">
          <a:xfrm>
            <a:off x="5808663" y="3752850"/>
            <a:ext cx="590550" cy="36671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a:solidFill>
                  <a:srgbClr val="D60093"/>
                </a:solidFill>
              </a:rPr>
              <a:t>3dB</a:t>
            </a:r>
          </a:p>
        </p:txBody>
      </p:sp>
      <p:sp>
        <p:nvSpPr>
          <p:cNvPr id="128019" name="Text Box 23"/>
          <p:cNvSpPr txBox="1">
            <a:spLocks noChangeArrowheads="1"/>
          </p:cNvSpPr>
          <p:nvPr/>
        </p:nvSpPr>
        <p:spPr bwMode="auto">
          <a:xfrm>
            <a:off x="6459538" y="2551113"/>
            <a:ext cx="819150" cy="36671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a:solidFill>
                  <a:srgbClr val="D60093"/>
                </a:solidFill>
              </a:rPr>
              <a:t>30 </a:t>
            </a:r>
            <a:r>
              <a:rPr lang="el-GR" altLang="ja-JP">
                <a:solidFill>
                  <a:srgbClr val="D60093"/>
                </a:solidFill>
                <a:latin typeface="Arial Unicode MS" pitchFamily="50" charset="-128"/>
                <a:ea typeface="Arial Unicode MS" pitchFamily="50" charset="-128"/>
                <a:cs typeface="Arial Unicode MS" pitchFamily="50" charset="-128"/>
              </a:rPr>
              <a:t>μ</a:t>
            </a:r>
            <a:r>
              <a:rPr lang="en-US" altLang="ja-JP">
                <a:solidFill>
                  <a:srgbClr val="D60093"/>
                </a:solidFill>
                <a:latin typeface="Arial Unicode MS" pitchFamily="50" charset="-128"/>
                <a:ea typeface="Arial Unicode MS" pitchFamily="50" charset="-128"/>
                <a:cs typeface="Arial Unicode MS" pitchFamily="50" charset="-128"/>
              </a:rPr>
              <a:t>m</a:t>
            </a:r>
            <a:endParaRPr lang="el-GR" altLang="ja-JP">
              <a:solidFill>
                <a:srgbClr val="D60093"/>
              </a:solidFill>
              <a:latin typeface="Arial Unicode MS" pitchFamily="50" charset="-128"/>
              <a:ea typeface="Arial Unicode MS" pitchFamily="50" charset="-128"/>
              <a:cs typeface="Arial Unicode MS" pitchFamily="50" charset="-128"/>
            </a:endParaRPr>
          </a:p>
        </p:txBody>
      </p:sp>
      <p:sp>
        <p:nvSpPr>
          <p:cNvPr id="128020" name="Line 24"/>
          <p:cNvSpPr>
            <a:spLocks noChangeShapeType="1"/>
          </p:cNvSpPr>
          <p:nvPr/>
        </p:nvSpPr>
        <p:spPr bwMode="auto">
          <a:xfrm>
            <a:off x="6383338" y="3398838"/>
            <a:ext cx="0" cy="685800"/>
          </a:xfrm>
          <a:prstGeom prst="line">
            <a:avLst/>
          </a:prstGeom>
          <a:noFill/>
          <a:ln w="9525">
            <a:solidFill>
              <a:srgbClr val="D60093"/>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endParaRPr lang="ja-JP" altLang="en-US"/>
          </a:p>
        </p:txBody>
      </p:sp>
      <p:sp>
        <p:nvSpPr>
          <p:cNvPr id="70677" name="テキスト ボックス 1"/>
          <p:cNvSpPr txBox="1">
            <a:spLocks noChangeArrowheads="1"/>
          </p:cNvSpPr>
          <p:nvPr/>
        </p:nvSpPr>
        <p:spPr bwMode="auto">
          <a:xfrm>
            <a:off x="468313" y="6084888"/>
            <a:ext cx="8581195" cy="584775"/>
          </a:xfrm>
          <a:prstGeom prst="rect">
            <a:avLst/>
          </a:prstGeom>
          <a:solidFill>
            <a:srgbClr val="3333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sz="3200">
                <a:solidFill>
                  <a:srgbClr val="FFFF00"/>
                </a:solidFill>
              </a:rPr>
              <a:t>より中心部の視野障害を</a:t>
            </a:r>
            <a:r>
              <a:rPr lang="en-US" altLang="ja-JP" sz="3200" dirty="0">
                <a:solidFill>
                  <a:srgbClr val="FFFF00"/>
                </a:solidFill>
              </a:rPr>
              <a:t>GGIPL</a:t>
            </a:r>
            <a:r>
              <a:rPr lang="ja-JP" altLang="en-US" sz="3200">
                <a:solidFill>
                  <a:srgbClr val="FFFF00"/>
                </a:solidFill>
              </a:rPr>
              <a:t>は鋭敏に検出？</a:t>
            </a:r>
          </a:p>
        </p:txBody>
      </p:sp>
      <p:sp>
        <p:nvSpPr>
          <p:cNvPr id="128022" name="テキスト ボックス 1"/>
          <p:cNvSpPr txBox="1">
            <a:spLocks noChangeArrowheads="1"/>
          </p:cNvSpPr>
          <p:nvPr/>
        </p:nvSpPr>
        <p:spPr bwMode="auto">
          <a:xfrm>
            <a:off x="6707188" y="5580063"/>
            <a:ext cx="1681162"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dirty="0">
                <a:solidFill>
                  <a:srgbClr val="000000"/>
                </a:solidFill>
              </a:rPr>
              <a:t>（</a:t>
            </a:r>
            <a:r>
              <a:rPr lang="en-US" altLang="ja-JP" dirty="0">
                <a:solidFill>
                  <a:srgbClr val="000000"/>
                </a:solidFill>
              </a:rPr>
              <a:t>JIKEI</a:t>
            </a:r>
            <a:r>
              <a:rPr lang="ja-JP" altLang="en-US" dirty="0">
                <a:solidFill>
                  <a:srgbClr val="000000"/>
                </a:solidFill>
              </a:rPr>
              <a:t>　</a:t>
            </a:r>
            <a:r>
              <a:rPr lang="en-US" altLang="ja-JP" dirty="0">
                <a:solidFill>
                  <a:srgbClr val="000000"/>
                </a:solidFill>
              </a:rPr>
              <a:t>DETA)</a:t>
            </a:r>
            <a:endParaRPr lang="ja-JP" altLang="en-US" dirty="0">
              <a:solidFill>
                <a:srgbClr val="000000"/>
              </a:solidFill>
            </a:endParaRPr>
          </a:p>
        </p:txBody>
      </p:sp>
    </p:spTree>
    <p:extLst>
      <p:ext uri="{BB962C8B-B14F-4D97-AF65-F5344CB8AC3E}">
        <p14:creationId xmlns:p14="http://schemas.microsoft.com/office/powerpoint/2010/main" val="35360136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0677"/>
                                        </p:tgtEl>
                                        <p:attrNameLst>
                                          <p:attrName>style.visibility</p:attrName>
                                        </p:attrNameLst>
                                      </p:cBhvr>
                                      <p:to>
                                        <p:strVal val="visible"/>
                                      </p:to>
                                    </p:set>
                                    <p:animEffect transition="in" filter="fade">
                                      <p:cBhvr>
                                        <p:cTn id="7" dur="500"/>
                                        <p:tgtEl>
                                          <p:spTgt spid="706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7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2"/>
          <p:cNvSpPr txBox="1">
            <a:spLocks noGrp="1"/>
          </p:cNvSpPr>
          <p:nvPr>
            <p:ph type="ctrTitle"/>
          </p:nvPr>
        </p:nvSpPr>
        <p:spPr>
          <a:xfrm>
            <a:off x="594383" y="2762014"/>
            <a:ext cx="8075579" cy="3591146"/>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lt1"/>
              </a:buClr>
              <a:buSzPts val="1350"/>
              <a:buFont typeface="Calibri"/>
              <a:buNone/>
            </a:pPr>
            <a:br>
              <a:rPr lang="en-US" altLang="ja-JP" sz="4400" dirty="0"/>
            </a:br>
            <a:r>
              <a:rPr lang="en-US" altLang="ja-JP" sz="4400" dirty="0"/>
              <a:t>SAP</a:t>
            </a:r>
            <a:r>
              <a:rPr lang="ja-JP" altLang="en-US" sz="4400"/>
              <a:t>（早期）と</a:t>
            </a:r>
            <a:r>
              <a:rPr lang="en-US" altLang="ja-JP" sz="4400" dirty="0"/>
              <a:t>OCT</a:t>
            </a:r>
            <a:r>
              <a:rPr lang="ja-JP" altLang="en-US" sz="4400"/>
              <a:t>（中後期）得意な部分を組み合わせて評価</a:t>
            </a:r>
            <a:br>
              <a:rPr lang="en-US" altLang="ja-JP" sz="4400" dirty="0"/>
            </a:br>
            <a:br>
              <a:rPr lang="en-US" altLang="ja-JP" sz="4400" dirty="0"/>
            </a:br>
            <a:br>
              <a:rPr lang="en-US" altLang="ja-JP" sz="4400" dirty="0"/>
            </a:br>
            <a:br>
              <a:rPr lang="en-US" altLang="ja-JP" sz="4400" dirty="0"/>
            </a:br>
            <a:endParaRPr sz="4400" dirty="0"/>
          </a:p>
        </p:txBody>
      </p:sp>
    </p:spTree>
    <p:extLst>
      <p:ext uri="{BB962C8B-B14F-4D97-AF65-F5344CB8AC3E}">
        <p14:creationId xmlns:p14="http://schemas.microsoft.com/office/powerpoint/2010/main" val="3570870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BA88F0-1C79-B047-A935-CC5FE5DF1F34}"/>
              </a:ext>
            </a:extLst>
          </p:cNvPr>
          <p:cNvSpPr>
            <a:spLocks noGrp="1"/>
          </p:cNvSpPr>
          <p:nvPr>
            <p:ph type="title"/>
          </p:nvPr>
        </p:nvSpPr>
        <p:spPr>
          <a:xfrm>
            <a:off x="412578" y="2684257"/>
            <a:ext cx="8175970" cy="1325700"/>
          </a:xfrm>
        </p:spPr>
        <p:txBody>
          <a:bodyPr/>
          <a:lstStyle/>
          <a:p>
            <a:pPr algn="ctr"/>
            <a:r>
              <a:rPr kumimoji="1" lang="ja-JP" altLang="en-US"/>
              <a:t>網膜神経節細胞数（</a:t>
            </a:r>
            <a:r>
              <a:rPr kumimoji="1" lang="en-US" altLang="ja-JP" dirty="0"/>
              <a:t>RGC </a:t>
            </a:r>
            <a:r>
              <a:rPr kumimoji="1" lang="ja-JP" altLang="en-US"/>
              <a:t>）を</a:t>
            </a:r>
            <a:br>
              <a:rPr kumimoji="1" lang="en-US" altLang="ja-JP" dirty="0"/>
            </a:br>
            <a:r>
              <a:rPr kumimoji="1" lang="ja-JP" altLang="en-US"/>
              <a:t>共通単位に</a:t>
            </a:r>
          </a:p>
        </p:txBody>
      </p:sp>
    </p:spTree>
    <p:extLst>
      <p:ext uri="{BB962C8B-B14F-4D97-AF65-F5344CB8AC3E}">
        <p14:creationId xmlns:p14="http://schemas.microsoft.com/office/powerpoint/2010/main" val="5270270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grpSp>
        <p:nvGrpSpPr>
          <p:cNvPr id="231" name="Google Shape;231;p31"/>
          <p:cNvGrpSpPr/>
          <p:nvPr/>
        </p:nvGrpSpPr>
        <p:grpSpPr>
          <a:xfrm>
            <a:off x="382982" y="4253951"/>
            <a:ext cx="7755462" cy="1754358"/>
            <a:chOff x="432911" y="2617231"/>
            <a:chExt cx="3591157" cy="1200300"/>
          </a:xfrm>
        </p:grpSpPr>
        <p:sp>
          <p:nvSpPr>
            <p:cNvPr id="232" name="Google Shape;232;p31"/>
            <p:cNvSpPr txBox="1"/>
            <p:nvPr/>
          </p:nvSpPr>
          <p:spPr>
            <a:xfrm>
              <a:off x="848568" y="2617231"/>
              <a:ext cx="3175500" cy="12003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2400">
                  <a:solidFill>
                    <a:schemeClr val="dk1"/>
                  </a:solidFill>
                  <a:latin typeface="Calibri"/>
                  <a:ea typeface="Calibri"/>
                  <a:cs typeface="Calibri"/>
                  <a:sym typeface="Calibri"/>
                </a:rPr>
                <a:t>定数</a:t>
              </a:r>
              <a:r>
                <a:rPr lang="ja-JP" sz="2400" b="0" i="0" u="none" strike="noStrike" cap="none">
                  <a:solidFill>
                    <a:schemeClr val="dk1"/>
                  </a:solidFill>
                  <a:latin typeface="Calibri"/>
                  <a:ea typeface="Calibri"/>
                  <a:cs typeface="Calibri"/>
                  <a:sym typeface="Calibri"/>
                </a:rPr>
                <a:t>m=[0.054*(</a:t>
              </a:r>
              <a:r>
                <a:rPr lang="ja-JP" sz="2400">
                  <a:solidFill>
                    <a:schemeClr val="dk1"/>
                  </a:solidFill>
                  <a:latin typeface="Calibri"/>
                  <a:ea typeface="Calibri"/>
                  <a:cs typeface="Calibri"/>
                  <a:sym typeface="Calibri"/>
                </a:rPr>
                <a:t>偏心度</a:t>
              </a:r>
              <a:r>
                <a:rPr lang="ja-JP" sz="2400" b="0" i="0" u="none" strike="noStrike" cap="none">
                  <a:solidFill>
                    <a:schemeClr val="dk1"/>
                  </a:solidFill>
                  <a:latin typeface="Calibri"/>
                  <a:ea typeface="Calibri"/>
                  <a:cs typeface="Calibri"/>
                  <a:sym typeface="Calibri"/>
                </a:rPr>
                <a:t>*1.32)]+0.9</a:t>
              </a:r>
              <a:endParaRPr sz="2400"/>
            </a:p>
            <a:p>
              <a:pPr marL="0" marR="0" lvl="0" indent="0" algn="ctr"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 </a:t>
              </a:r>
              <a:r>
                <a:rPr lang="ja-JP" sz="2400">
                  <a:solidFill>
                    <a:schemeClr val="dk1"/>
                  </a:solidFill>
                  <a:latin typeface="Calibri"/>
                  <a:ea typeface="Calibri"/>
                  <a:cs typeface="Calibri"/>
                  <a:sym typeface="Calibri"/>
                </a:rPr>
                <a:t>定数</a:t>
              </a:r>
              <a:r>
                <a:rPr lang="ja-JP" sz="2400" b="0" i="0" u="none" strike="noStrike" cap="none">
                  <a:solidFill>
                    <a:schemeClr val="dk1"/>
                  </a:solidFill>
                  <a:latin typeface="Calibri"/>
                  <a:ea typeface="Calibri"/>
                  <a:cs typeface="Calibri"/>
                  <a:sym typeface="Calibri"/>
                </a:rPr>
                <a:t>b=[-1.5*(</a:t>
              </a:r>
              <a:r>
                <a:rPr lang="ja-JP" sz="2400">
                  <a:solidFill>
                    <a:schemeClr val="dk1"/>
                  </a:solidFill>
                  <a:latin typeface="Calibri"/>
                  <a:ea typeface="Calibri"/>
                  <a:cs typeface="Calibri"/>
                  <a:sym typeface="Calibri"/>
                </a:rPr>
                <a:t>偏心度</a:t>
              </a:r>
              <a:r>
                <a:rPr lang="ja-JP" sz="2400" b="0" i="0" u="none" strike="noStrike" cap="none">
                  <a:solidFill>
                    <a:schemeClr val="dk1"/>
                  </a:solidFill>
                  <a:latin typeface="Calibri"/>
                  <a:ea typeface="Calibri"/>
                  <a:cs typeface="Calibri"/>
                  <a:sym typeface="Calibri"/>
                </a:rPr>
                <a:t>*1.32)]-14.8</a:t>
              </a:r>
              <a:endParaRPr sz="2400"/>
            </a:p>
            <a:p>
              <a:pPr marL="0" marR="0" lvl="0" indent="0" algn="ctr"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 </a:t>
              </a:r>
              <a:r>
                <a:rPr lang="ja-JP" sz="2400">
                  <a:solidFill>
                    <a:schemeClr val="dk1"/>
                  </a:solidFill>
                  <a:latin typeface="Calibri"/>
                  <a:ea typeface="Calibri"/>
                  <a:cs typeface="Calibri"/>
                  <a:sym typeface="Calibri"/>
                </a:rPr>
                <a:t>測定点における細胞数gc</a:t>
              </a:r>
              <a:r>
                <a:rPr lang="ja-JP" sz="2400" b="0" i="0" u="none" strike="noStrike" cap="none">
                  <a:solidFill>
                    <a:schemeClr val="dk1"/>
                  </a:solidFill>
                  <a:latin typeface="Calibri"/>
                  <a:ea typeface="Calibri"/>
                  <a:cs typeface="Calibri"/>
                  <a:sym typeface="Calibri"/>
                </a:rPr>
                <a:t>={[(</a:t>
              </a:r>
              <a:r>
                <a:rPr lang="ja-JP" sz="2400">
                  <a:solidFill>
                    <a:schemeClr val="dk1"/>
                  </a:solidFill>
                  <a:latin typeface="Calibri"/>
                  <a:ea typeface="Calibri"/>
                  <a:cs typeface="Calibri"/>
                  <a:sym typeface="Calibri"/>
                </a:rPr>
                <a:t>実測値</a:t>
              </a:r>
              <a:r>
                <a:rPr lang="ja-JP" sz="2400" b="0" i="0" u="none" strike="noStrike" cap="none">
                  <a:solidFill>
                    <a:schemeClr val="dk1"/>
                  </a:solidFill>
                  <a:latin typeface="Calibri"/>
                  <a:ea typeface="Calibri"/>
                  <a:cs typeface="Calibri"/>
                  <a:sym typeface="Calibri"/>
                </a:rPr>
                <a:t>-1)-b]/m}+4.7</a:t>
              </a:r>
              <a:endParaRPr sz="2400"/>
            </a:p>
            <a:p>
              <a:pPr marL="0" marR="0" lvl="0" indent="0" algn="ctr"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SAPrgc=</a:t>
              </a:r>
              <a:r>
                <a:rPr lang="ja-JP" sz="2400">
                  <a:solidFill>
                    <a:schemeClr val="dk1"/>
                  </a:solidFill>
                  <a:latin typeface="Calibri"/>
                  <a:ea typeface="Calibri"/>
                  <a:cs typeface="Calibri"/>
                  <a:sym typeface="Calibri"/>
                </a:rPr>
                <a:t>測定点の合計</a:t>
              </a:r>
              <a:r>
                <a:rPr lang="ja-JP" sz="2400" b="0" i="0" u="none" strike="noStrike" cap="none">
                  <a:solidFill>
                    <a:schemeClr val="dk1"/>
                  </a:solidFill>
                  <a:latin typeface="Calibri"/>
                  <a:ea typeface="Calibri"/>
                  <a:cs typeface="Calibri"/>
                  <a:sym typeface="Calibri"/>
                </a:rPr>
                <a:t>(gc*0.1)</a:t>
              </a:r>
              <a:endParaRPr sz="2400"/>
            </a:p>
          </p:txBody>
        </p:sp>
        <p:sp>
          <p:nvSpPr>
            <p:cNvPr id="233" name="Google Shape;233;p31"/>
            <p:cNvSpPr txBox="1"/>
            <p:nvPr/>
          </p:nvSpPr>
          <p:spPr>
            <a:xfrm>
              <a:off x="432911" y="3032721"/>
              <a:ext cx="376800" cy="3693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SAP</a:t>
              </a:r>
              <a:endParaRPr/>
            </a:p>
          </p:txBody>
        </p:sp>
      </p:grpSp>
      <p:grpSp>
        <p:nvGrpSpPr>
          <p:cNvPr id="234" name="Google Shape;234;p31"/>
          <p:cNvGrpSpPr/>
          <p:nvPr/>
        </p:nvGrpSpPr>
        <p:grpSpPr>
          <a:xfrm>
            <a:off x="483959" y="1852650"/>
            <a:ext cx="7654896" cy="1754469"/>
            <a:chOff x="4542079" y="2979210"/>
            <a:chExt cx="8013080" cy="1524300"/>
          </a:xfrm>
        </p:grpSpPr>
        <p:sp>
          <p:nvSpPr>
            <p:cNvPr id="235" name="Google Shape;235;p31"/>
            <p:cNvSpPr txBox="1"/>
            <p:nvPr/>
          </p:nvSpPr>
          <p:spPr>
            <a:xfrm>
              <a:off x="5344959" y="2979210"/>
              <a:ext cx="7210200" cy="15243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d=(-0.007*</a:t>
              </a:r>
              <a:r>
                <a:rPr lang="ja-JP" sz="2400">
                  <a:solidFill>
                    <a:schemeClr val="dk1"/>
                  </a:solidFill>
                  <a:latin typeface="Calibri"/>
                  <a:ea typeface="Calibri"/>
                  <a:cs typeface="Calibri"/>
                  <a:sym typeface="Calibri"/>
                </a:rPr>
                <a:t>年齢</a:t>
              </a:r>
              <a:r>
                <a:rPr lang="ja-JP" sz="2400" b="0" i="0" u="none" strike="noStrike" cap="none">
                  <a:solidFill>
                    <a:schemeClr val="dk1"/>
                  </a:solidFill>
                  <a:latin typeface="Calibri"/>
                  <a:ea typeface="Calibri"/>
                  <a:cs typeface="Calibri"/>
                  <a:sym typeface="Calibri"/>
                </a:rPr>
                <a:t>)+1.4</a:t>
              </a:r>
              <a:endParaRPr sz="2400"/>
            </a:p>
            <a:p>
              <a:pPr marL="0" marR="0" lvl="0" indent="0" algn="ctr"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c=(-0.26*MD)+0.12</a:t>
              </a:r>
              <a:endParaRPr sz="2400"/>
            </a:p>
            <a:p>
              <a:pPr marL="0" marR="0" lvl="0" indent="0" algn="ctr"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a= </a:t>
              </a:r>
              <a:r>
                <a:rPr lang="ja-JP" sz="2400">
                  <a:solidFill>
                    <a:schemeClr val="dk1"/>
                  </a:solidFill>
                  <a:latin typeface="Calibri"/>
                  <a:ea typeface="Calibri"/>
                  <a:cs typeface="Calibri"/>
                  <a:sym typeface="Calibri"/>
                </a:rPr>
                <a:t>平均cp</a:t>
              </a:r>
              <a:r>
                <a:rPr lang="ja-JP" sz="2400" b="0" i="0" u="none" strike="noStrike" cap="none">
                  <a:solidFill>
                    <a:schemeClr val="dk1"/>
                  </a:solidFill>
                  <a:latin typeface="Calibri"/>
                  <a:ea typeface="Calibri"/>
                  <a:cs typeface="Calibri"/>
                  <a:sym typeface="Calibri"/>
                </a:rPr>
                <a:t>RNFL</a:t>
              </a:r>
              <a:r>
                <a:rPr lang="ja-JP" sz="2400">
                  <a:solidFill>
                    <a:schemeClr val="dk1"/>
                  </a:solidFill>
                  <a:latin typeface="Calibri"/>
                  <a:ea typeface="Calibri"/>
                  <a:cs typeface="Calibri"/>
                  <a:sym typeface="Calibri"/>
                </a:rPr>
                <a:t>厚</a:t>
              </a:r>
              <a:r>
                <a:rPr lang="ja-JP" sz="2400" b="0" i="0" u="none" strike="noStrike" cap="none">
                  <a:solidFill>
                    <a:schemeClr val="dk1"/>
                  </a:solidFill>
                  <a:latin typeface="Calibri"/>
                  <a:ea typeface="Calibri"/>
                  <a:cs typeface="Calibri"/>
                  <a:sym typeface="Calibri"/>
                </a:rPr>
                <a:t>*10870*d</a:t>
              </a:r>
              <a:endParaRPr sz="2400"/>
            </a:p>
            <a:p>
              <a:pPr marL="0" marR="0" lvl="0" indent="0" algn="ctr"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OCTrgc=10^({(log(a)*10]-c}*0.1)</a:t>
              </a:r>
              <a:endParaRPr sz="2400"/>
            </a:p>
          </p:txBody>
        </p:sp>
        <p:sp>
          <p:nvSpPr>
            <p:cNvPr id="236" name="Google Shape;236;p31"/>
            <p:cNvSpPr txBox="1"/>
            <p:nvPr/>
          </p:nvSpPr>
          <p:spPr>
            <a:xfrm>
              <a:off x="4542079" y="3394709"/>
              <a:ext cx="742800" cy="3693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OCT</a:t>
              </a:r>
              <a:endParaRPr/>
            </a:p>
          </p:txBody>
        </p:sp>
      </p:grpSp>
      <p:sp>
        <p:nvSpPr>
          <p:cNvPr id="237" name="Google Shape;237;p31"/>
          <p:cNvSpPr txBox="1"/>
          <p:nvPr/>
        </p:nvSpPr>
        <p:spPr>
          <a:xfrm>
            <a:off x="690509" y="645532"/>
            <a:ext cx="8064900" cy="523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Calibri"/>
              <a:buNone/>
            </a:pPr>
            <a:r>
              <a:rPr lang="ja-JP" sz="3000">
                <a:solidFill>
                  <a:schemeClr val="dk1"/>
                </a:solidFill>
                <a:latin typeface="Calibri"/>
                <a:ea typeface="Calibri"/>
                <a:cs typeface="Calibri"/>
                <a:sym typeface="Calibri"/>
              </a:rPr>
              <a:t>Harwerth</a:t>
            </a:r>
            <a:r>
              <a:rPr lang="en-US" altLang="ja-JP" sz="3000" dirty="0">
                <a:solidFill>
                  <a:schemeClr val="dk1"/>
                </a:solidFill>
                <a:latin typeface="Calibri"/>
                <a:ea typeface="Calibri"/>
                <a:cs typeface="Calibri"/>
                <a:sym typeface="Calibri"/>
              </a:rPr>
              <a:t> model</a:t>
            </a:r>
            <a:r>
              <a:rPr lang="ja-JP" altLang="en-US" sz="3000">
                <a:solidFill>
                  <a:schemeClr val="dk1"/>
                </a:solidFill>
                <a:latin typeface="Calibri"/>
                <a:ea typeface="Calibri"/>
                <a:cs typeface="Calibri"/>
                <a:sym typeface="Calibri"/>
              </a:rPr>
              <a:t>（サル）</a:t>
            </a:r>
            <a:endParaRPr sz="3000" dirty="0"/>
          </a:p>
        </p:txBody>
      </p:sp>
      <p:sp>
        <p:nvSpPr>
          <p:cNvPr id="238" name="Google Shape;238;p31"/>
          <p:cNvSpPr/>
          <p:nvPr/>
        </p:nvSpPr>
        <p:spPr>
          <a:xfrm>
            <a:off x="4703275" y="6406163"/>
            <a:ext cx="4286100" cy="2463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Harwerth, et al. Prog Retin Eye Res. 2010</a:t>
            </a:r>
            <a:endParaRPr/>
          </a:p>
        </p:txBody>
      </p:sp>
    </p:spTree>
    <p:extLst>
      <p:ext uri="{BB962C8B-B14F-4D97-AF65-F5344CB8AC3E}">
        <p14:creationId xmlns:p14="http://schemas.microsoft.com/office/powerpoint/2010/main" val="3503369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0"/>
          <p:cNvSpPr/>
          <p:nvPr/>
        </p:nvSpPr>
        <p:spPr>
          <a:xfrm>
            <a:off x="5189248" y="6500600"/>
            <a:ext cx="3919200" cy="246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Medeiros, et al, ArchOphthalmol. 2012</a:t>
            </a:r>
            <a:endParaRPr dirty="0"/>
          </a:p>
        </p:txBody>
      </p:sp>
      <p:grpSp>
        <p:nvGrpSpPr>
          <p:cNvPr id="209" name="Google Shape;209;p30"/>
          <p:cNvGrpSpPr/>
          <p:nvPr/>
        </p:nvGrpSpPr>
        <p:grpSpPr>
          <a:xfrm>
            <a:off x="5111456" y="2039733"/>
            <a:ext cx="3716990" cy="1342536"/>
            <a:chOff x="432910" y="2617230"/>
            <a:chExt cx="3591295" cy="1200300"/>
          </a:xfrm>
        </p:grpSpPr>
        <p:sp>
          <p:nvSpPr>
            <p:cNvPr id="210" name="Google Shape;210;p30"/>
            <p:cNvSpPr txBox="1"/>
            <p:nvPr/>
          </p:nvSpPr>
          <p:spPr>
            <a:xfrm>
              <a:off x="1175705" y="2617230"/>
              <a:ext cx="2848500" cy="12003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1600" b="0" i="0" u="none" strike="noStrike" cap="none">
                  <a:solidFill>
                    <a:schemeClr val="dk1"/>
                  </a:solidFill>
                  <a:latin typeface="Calibri"/>
                  <a:ea typeface="Calibri"/>
                  <a:cs typeface="Calibri"/>
                  <a:sym typeface="Calibri"/>
                </a:rPr>
                <a:t>m=[0.054*(ec*1.32)]+0.9</a:t>
              </a:r>
              <a:endParaRPr/>
            </a:p>
            <a:p>
              <a:pPr marL="0" marR="0" lvl="0" indent="0" algn="ctr" rtl="0">
                <a:lnSpc>
                  <a:spcPct val="100000"/>
                </a:lnSpc>
                <a:spcBef>
                  <a:spcPts val="0"/>
                </a:spcBef>
                <a:spcAft>
                  <a:spcPts val="0"/>
                </a:spcAft>
                <a:buClr>
                  <a:schemeClr val="dk1"/>
                </a:buClr>
                <a:buFont typeface="Calibri"/>
                <a:buNone/>
              </a:pPr>
              <a:r>
                <a:rPr lang="ja-JP" sz="1600" b="0" i="0" u="none" strike="noStrike" cap="none">
                  <a:solidFill>
                    <a:schemeClr val="dk1"/>
                  </a:solidFill>
                  <a:latin typeface="Calibri"/>
                  <a:ea typeface="Calibri"/>
                  <a:cs typeface="Calibri"/>
                  <a:sym typeface="Calibri"/>
                </a:rPr>
                <a:t> b=[-1.5*(ec*1.32)]-14.8</a:t>
              </a:r>
              <a:endParaRPr/>
            </a:p>
            <a:p>
              <a:pPr marL="0" marR="0" lvl="0" indent="0" algn="ctr" rtl="0">
                <a:lnSpc>
                  <a:spcPct val="100000"/>
                </a:lnSpc>
                <a:spcBef>
                  <a:spcPts val="0"/>
                </a:spcBef>
                <a:spcAft>
                  <a:spcPts val="0"/>
                </a:spcAft>
                <a:buClr>
                  <a:schemeClr val="dk1"/>
                </a:buClr>
                <a:buFont typeface="Calibri"/>
                <a:buNone/>
              </a:pPr>
              <a:r>
                <a:rPr lang="ja-JP" sz="1600" b="0" i="0" u="none" strike="noStrike" cap="none">
                  <a:solidFill>
                    <a:schemeClr val="dk1"/>
                  </a:solidFill>
                  <a:latin typeface="Calibri"/>
                  <a:ea typeface="Calibri"/>
                  <a:cs typeface="Calibri"/>
                  <a:sym typeface="Calibri"/>
                </a:rPr>
                <a:t> gc={[(s-1)-b]/m}+4.7</a:t>
              </a:r>
              <a:endParaRPr/>
            </a:p>
            <a:p>
              <a:pPr marL="0" marR="0" lvl="0" indent="0" algn="ctr" rtl="0">
                <a:lnSpc>
                  <a:spcPct val="100000"/>
                </a:lnSpc>
                <a:spcBef>
                  <a:spcPts val="0"/>
                </a:spcBef>
                <a:spcAft>
                  <a:spcPts val="0"/>
                </a:spcAft>
                <a:buClr>
                  <a:schemeClr val="dk1"/>
                </a:buClr>
                <a:buFont typeface="Calibri"/>
                <a:buNone/>
              </a:pPr>
              <a:r>
                <a:rPr lang="ja-JP" sz="1600" b="0" i="0" u="none" strike="noStrike" cap="none">
                  <a:solidFill>
                    <a:schemeClr val="dk1"/>
                  </a:solidFill>
                  <a:latin typeface="Calibri"/>
                  <a:ea typeface="Calibri"/>
                  <a:cs typeface="Calibri"/>
                  <a:sym typeface="Calibri"/>
                </a:rPr>
                <a:t>SAPrgc=∑10^(gc*0.1)</a:t>
              </a:r>
              <a:endParaRPr/>
            </a:p>
          </p:txBody>
        </p:sp>
        <p:sp>
          <p:nvSpPr>
            <p:cNvPr id="211" name="Google Shape;211;p30"/>
            <p:cNvSpPr txBox="1"/>
            <p:nvPr/>
          </p:nvSpPr>
          <p:spPr>
            <a:xfrm>
              <a:off x="432910" y="3032729"/>
              <a:ext cx="742800" cy="3693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SAP</a:t>
              </a:r>
              <a:endParaRPr/>
            </a:p>
          </p:txBody>
        </p:sp>
      </p:grpSp>
      <p:grpSp>
        <p:nvGrpSpPr>
          <p:cNvPr id="212" name="Google Shape;212;p30"/>
          <p:cNvGrpSpPr/>
          <p:nvPr/>
        </p:nvGrpSpPr>
        <p:grpSpPr>
          <a:xfrm>
            <a:off x="328359" y="2020219"/>
            <a:ext cx="4145606" cy="1381545"/>
            <a:chOff x="4542079" y="2979205"/>
            <a:chExt cx="4339585" cy="1200300"/>
          </a:xfrm>
        </p:grpSpPr>
        <p:sp>
          <p:nvSpPr>
            <p:cNvPr id="213" name="Google Shape;213;p30"/>
            <p:cNvSpPr txBox="1"/>
            <p:nvPr/>
          </p:nvSpPr>
          <p:spPr>
            <a:xfrm>
              <a:off x="5344964" y="2979205"/>
              <a:ext cx="3536700" cy="12003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1600" b="0" i="0" u="none" strike="noStrike" cap="none">
                  <a:solidFill>
                    <a:schemeClr val="dk1"/>
                  </a:solidFill>
                  <a:latin typeface="Calibri"/>
                  <a:ea typeface="Calibri"/>
                  <a:cs typeface="Calibri"/>
                  <a:sym typeface="Calibri"/>
                </a:rPr>
                <a:t>d=(-0.007*age)+1.4</a:t>
              </a:r>
              <a:endParaRPr/>
            </a:p>
            <a:p>
              <a:pPr marL="0" marR="0" lvl="0" indent="0" algn="ctr" rtl="0">
                <a:lnSpc>
                  <a:spcPct val="100000"/>
                </a:lnSpc>
                <a:spcBef>
                  <a:spcPts val="0"/>
                </a:spcBef>
                <a:spcAft>
                  <a:spcPts val="0"/>
                </a:spcAft>
                <a:buClr>
                  <a:schemeClr val="dk1"/>
                </a:buClr>
                <a:buFont typeface="Calibri"/>
                <a:buNone/>
              </a:pPr>
              <a:r>
                <a:rPr lang="ja-JP" sz="1600" b="0" i="0" u="none" strike="noStrike" cap="none">
                  <a:solidFill>
                    <a:schemeClr val="dk1"/>
                  </a:solidFill>
                  <a:latin typeface="Calibri"/>
                  <a:ea typeface="Calibri"/>
                  <a:cs typeface="Calibri"/>
                  <a:sym typeface="Calibri"/>
                </a:rPr>
                <a:t>c=(-0.26*MD)+0.12</a:t>
              </a:r>
              <a:endParaRPr/>
            </a:p>
            <a:p>
              <a:pPr marL="0" marR="0" lvl="0" indent="0" algn="ctr" rtl="0">
                <a:lnSpc>
                  <a:spcPct val="100000"/>
                </a:lnSpc>
                <a:spcBef>
                  <a:spcPts val="0"/>
                </a:spcBef>
                <a:spcAft>
                  <a:spcPts val="0"/>
                </a:spcAft>
                <a:buClr>
                  <a:schemeClr val="dk1"/>
                </a:buClr>
                <a:buFont typeface="Calibri"/>
                <a:buNone/>
              </a:pPr>
              <a:r>
                <a:rPr lang="ja-JP" sz="1600" b="0" i="0" u="none" strike="noStrike" cap="none">
                  <a:solidFill>
                    <a:schemeClr val="dk1"/>
                  </a:solidFill>
                  <a:latin typeface="Calibri"/>
                  <a:ea typeface="Calibri"/>
                  <a:cs typeface="Calibri"/>
                  <a:sym typeface="Calibri"/>
                </a:rPr>
                <a:t>a= averageRNFLthickness*10870*d</a:t>
              </a:r>
              <a:endParaRPr/>
            </a:p>
            <a:p>
              <a:pPr marL="0" marR="0" lvl="0" indent="0" algn="ctr" rtl="0">
                <a:lnSpc>
                  <a:spcPct val="100000"/>
                </a:lnSpc>
                <a:spcBef>
                  <a:spcPts val="0"/>
                </a:spcBef>
                <a:spcAft>
                  <a:spcPts val="0"/>
                </a:spcAft>
                <a:buClr>
                  <a:schemeClr val="dk1"/>
                </a:buClr>
                <a:buFont typeface="Calibri"/>
                <a:buNone/>
              </a:pPr>
              <a:r>
                <a:rPr lang="ja-JP" sz="1600" b="0" i="0" u="none" strike="noStrike" cap="none">
                  <a:solidFill>
                    <a:schemeClr val="dk1"/>
                  </a:solidFill>
                  <a:latin typeface="Calibri"/>
                  <a:ea typeface="Calibri"/>
                  <a:cs typeface="Calibri"/>
                  <a:sym typeface="Calibri"/>
                </a:rPr>
                <a:t>OCTrgc=10^({(log(a)*10]-c}*0.1)</a:t>
              </a:r>
              <a:endParaRPr/>
            </a:p>
          </p:txBody>
        </p:sp>
        <p:sp>
          <p:nvSpPr>
            <p:cNvPr id="214" name="Google Shape;214;p30"/>
            <p:cNvSpPr txBox="1"/>
            <p:nvPr/>
          </p:nvSpPr>
          <p:spPr>
            <a:xfrm>
              <a:off x="4542079" y="3394709"/>
              <a:ext cx="742800" cy="3693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OCT</a:t>
              </a:r>
              <a:endParaRPr/>
            </a:p>
          </p:txBody>
        </p:sp>
      </p:grpSp>
      <p:sp>
        <p:nvSpPr>
          <p:cNvPr id="215" name="Google Shape;215;p30"/>
          <p:cNvSpPr/>
          <p:nvPr/>
        </p:nvSpPr>
        <p:spPr>
          <a:xfrm rot="-1799944">
            <a:off x="3592497" y="3814632"/>
            <a:ext cx="394211" cy="355513"/>
          </a:xfrm>
          <a:prstGeom prst="downArrow">
            <a:avLst>
              <a:gd name="adj1" fmla="val 42601"/>
              <a:gd name="adj2" fmla="val 50000"/>
            </a:avLst>
          </a:prstGeom>
          <a:solidFill>
            <a:schemeClr val="accent1"/>
          </a:solidFill>
          <a:ln>
            <a:noFill/>
          </a:ln>
          <a:effectLst>
            <a:outerShdw blurRad="63500" dist="38100" dir="5400000" rotWithShape="0">
              <a:srgbClr val="000000">
                <a:alpha val="4392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a:solidFill>
                <a:schemeClr val="dk1"/>
              </a:solidFill>
              <a:latin typeface="Quattrocento Sans"/>
              <a:ea typeface="Quattrocento Sans"/>
              <a:cs typeface="Quattrocento Sans"/>
              <a:sym typeface="Quattrocento Sans"/>
            </a:endParaRPr>
          </a:p>
        </p:txBody>
      </p:sp>
      <p:sp>
        <p:nvSpPr>
          <p:cNvPr id="216" name="Google Shape;216;p30"/>
          <p:cNvSpPr txBox="1"/>
          <p:nvPr/>
        </p:nvSpPr>
        <p:spPr>
          <a:xfrm>
            <a:off x="690509" y="645532"/>
            <a:ext cx="8064900" cy="523200"/>
          </a:xfrm>
          <a:prstGeom prst="rect">
            <a:avLst/>
          </a:prstGeom>
          <a:noFill/>
          <a:ln>
            <a:noFill/>
          </a:ln>
        </p:spPr>
        <p:txBody>
          <a:bodyPr spcFirstLastPara="1" wrap="square" lIns="91425" tIns="45700" rIns="91425" bIns="45700" anchor="t" anchorCtr="0">
            <a:noAutofit/>
          </a:bodyPr>
          <a:lstStyle/>
          <a:p>
            <a:pPr algn="ctr">
              <a:buClr>
                <a:schemeClr val="dk1"/>
              </a:buClr>
            </a:pPr>
            <a:r>
              <a:rPr lang="en-US" altLang="ja-JP" sz="2800" b="1" dirty="0">
                <a:solidFill>
                  <a:schemeClr val="dk1"/>
                </a:solidFill>
                <a:latin typeface="Calibri"/>
                <a:ea typeface="Calibri"/>
                <a:cs typeface="Calibri"/>
                <a:sym typeface="Calibri"/>
              </a:rPr>
              <a:t>Harwerth model</a:t>
            </a:r>
            <a:r>
              <a:rPr lang="ja-JP" altLang="en-US" sz="2800" b="1">
                <a:solidFill>
                  <a:schemeClr val="dk1"/>
                </a:solidFill>
                <a:latin typeface="Calibri"/>
                <a:ea typeface="Calibri"/>
                <a:cs typeface="Calibri"/>
                <a:sym typeface="Calibri"/>
              </a:rPr>
              <a:t>をヒト緑内障へ応用</a:t>
            </a:r>
            <a:endParaRPr dirty="0"/>
          </a:p>
        </p:txBody>
      </p:sp>
      <p:sp>
        <p:nvSpPr>
          <p:cNvPr id="217" name="Google Shape;217;p30"/>
          <p:cNvSpPr txBox="1"/>
          <p:nvPr/>
        </p:nvSpPr>
        <p:spPr>
          <a:xfrm>
            <a:off x="690500" y="4299025"/>
            <a:ext cx="79590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3600" b="0" i="0" u="none" strike="noStrike" cap="none">
                <a:solidFill>
                  <a:schemeClr val="dk1"/>
                </a:solidFill>
                <a:latin typeface="Calibri"/>
                <a:ea typeface="Calibri"/>
                <a:cs typeface="Calibri"/>
                <a:sym typeface="Calibri"/>
              </a:rPr>
              <a:t>weighted RGC </a:t>
            </a:r>
            <a:r>
              <a:rPr lang="ja-JP" sz="2400" b="0" i="0" u="none" strike="noStrike" cap="none">
                <a:solidFill>
                  <a:schemeClr val="dk1"/>
                </a:solidFill>
                <a:latin typeface="Calibri"/>
                <a:ea typeface="Calibri"/>
                <a:cs typeface="Calibri"/>
                <a:sym typeface="Calibri"/>
              </a:rPr>
              <a:t>= (1+MD/30)*OCTrgc+(-MD/30)*SAPrgc</a:t>
            </a:r>
            <a:endParaRPr dirty="0"/>
          </a:p>
        </p:txBody>
      </p:sp>
      <p:sp>
        <p:nvSpPr>
          <p:cNvPr id="218" name="Google Shape;218;p30"/>
          <p:cNvSpPr/>
          <p:nvPr/>
        </p:nvSpPr>
        <p:spPr>
          <a:xfrm rot="1799944">
            <a:off x="6496907" y="3814631"/>
            <a:ext cx="394211" cy="355513"/>
          </a:xfrm>
          <a:prstGeom prst="downArrow">
            <a:avLst>
              <a:gd name="adj1" fmla="val 42601"/>
              <a:gd name="adj2" fmla="val 50000"/>
            </a:avLst>
          </a:prstGeom>
          <a:solidFill>
            <a:schemeClr val="accent1"/>
          </a:solidFill>
          <a:ln>
            <a:noFill/>
          </a:ln>
          <a:effectLst>
            <a:outerShdw blurRad="63500" dist="38100" dir="5400000" rotWithShape="0">
              <a:srgbClr val="000000">
                <a:alpha val="4392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a:solidFill>
                <a:schemeClr val="dk1"/>
              </a:solidFill>
              <a:latin typeface="Quattrocento Sans"/>
              <a:ea typeface="Quattrocento Sans"/>
              <a:cs typeface="Quattrocento Sans"/>
              <a:sym typeface="Quattrocento Sans"/>
            </a:endParaRPr>
          </a:p>
        </p:txBody>
      </p:sp>
      <p:sp>
        <p:nvSpPr>
          <p:cNvPr id="219" name="Google Shape;219;p30"/>
          <p:cNvSpPr txBox="1"/>
          <p:nvPr/>
        </p:nvSpPr>
        <p:spPr>
          <a:xfrm>
            <a:off x="2487156" y="5373974"/>
            <a:ext cx="14529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早期 MD=0</a:t>
            </a:r>
            <a:endParaRPr/>
          </a:p>
        </p:txBody>
      </p:sp>
      <p:sp>
        <p:nvSpPr>
          <p:cNvPr id="220" name="Google Shape;220;p30"/>
          <p:cNvSpPr txBox="1"/>
          <p:nvPr/>
        </p:nvSpPr>
        <p:spPr>
          <a:xfrm>
            <a:off x="2004865" y="5373974"/>
            <a:ext cx="9645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ex)</a:t>
            </a:r>
            <a:endParaRPr/>
          </a:p>
        </p:txBody>
      </p:sp>
      <p:sp>
        <p:nvSpPr>
          <p:cNvPr id="221" name="Google Shape;221;p30"/>
          <p:cNvSpPr txBox="1"/>
          <p:nvPr/>
        </p:nvSpPr>
        <p:spPr>
          <a:xfrm>
            <a:off x="3957959" y="5216624"/>
            <a:ext cx="49596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wrgc</a:t>
            </a:r>
            <a:r>
              <a:rPr lang="ja-JP" sz="2000" b="0" i="0" u="none" strike="noStrike" cap="none">
                <a:solidFill>
                  <a:schemeClr val="dk1"/>
                </a:solidFill>
                <a:latin typeface="Calibri"/>
                <a:ea typeface="Calibri"/>
                <a:cs typeface="Calibri"/>
                <a:sym typeface="Calibri"/>
              </a:rPr>
              <a:t>=(1+</a:t>
            </a:r>
            <a:r>
              <a:rPr lang="ja-JP" sz="2800" b="0" i="0" u="none" strike="noStrike" cap="none">
                <a:solidFill>
                  <a:schemeClr val="dk1"/>
                </a:solidFill>
                <a:latin typeface="Calibri"/>
                <a:ea typeface="Calibri"/>
                <a:cs typeface="Calibri"/>
                <a:sym typeface="Calibri"/>
              </a:rPr>
              <a:t>0</a:t>
            </a:r>
            <a:r>
              <a:rPr lang="ja-JP" sz="2000" b="0" i="0" u="none" strike="noStrike" cap="none">
                <a:solidFill>
                  <a:schemeClr val="dk1"/>
                </a:solidFill>
                <a:latin typeface="Calibri"/>
                <a:ea typeface="Calibri"/>
                <a:cs typeface="Calibri"/>
                <a:sym typeface="Calibri"/>
              </a:rPr>
              <a:t>/30)*</a:t>
            </a:r>
            <a:r>
              <a:rPr lang="ja-JP" sz="2400" b="0" i="0" u="none" strike="noStrike" cap="none">
                <a:solidFill>
                  <a:schemeClr val="dk1"/>
                </a:solidFill>
                <a:latin typeface="Calibri"/>
                <a:ea typeface="Calibri"/>
                <a:cs typeface="Calibri"/>
                <a:sym typeface="Calibri"/>
              </a:rPr>
              <a:t>OCTrgc</a:t>
            </a:r>
            <a:r>
              <a:rPr lang="ja-JP" sz="1100" b="0" i="0" u="none" strike="noStrike" cap="none">
                <a:solidFill>
                  <a:schemeClr val="dk1"/>
                </a:solidFill>
                <a:latin typeface="Calibri"/>
                <a:ea typeface="Calibri"/>
                <a:cs typeface="Calibri"/>
                <a:sym typeface="Calibri"/>
              </a:rPr>
              <a:t>+(</a:t>
            </a:r>
            <a:r>
              <a:rPr lang="ja-JP" sz="1800" b="0" i="0" u="none" strike="noStrike" cap="none">
                <a:solidFill>
                  <a:schemeClr val="dk1"/>
                </a:solidFill>
                <a:latin typeface="Calibri"/>
                <a:ea typeface="Calibri"/>
                <a:cs typeface="Calibri"/>
                <a:sym typeface="Calibri"/>
              </a:rPr>
              <a:t>-0</a:t>
            </a:r>
            <a:r>
              <a:rPr lang="ja-JP" sz="1100" b="0" i="0" u="none" strike="noStrike" cap="none">
                <a:solidFill>
                  <a:schemeClr val="dk1"/>
                </a:solidFill>
                <a:latin typeface="Calibri"/>
                <a:ea typeface="Calibri"/>
                <a:cs typeface="Calibri"/>
                <a:sym typeface="Calibri"/>
              </a:rPr>
              <a:t>/30)*SAPrgc</a:t>
            </a:r>
            <a:endParaRPr dirty="0"/>
          </a:p>
        </p:txBody>
      </p:sp>
      <p:sp>
        <p:nvSpPr>
          <p:cNvPr id="222" name="Google Shape;222;p30"/>
          <p:cNvSpPr txBox="1"/>
          <p:nvPr/>
        </p:nvSpPr>
        <p:spPr>
          <a:xfrm>
            <a:off x="2487155" y="5793367"/>
            <a:ext cx="15621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後期 MD=-30</a:t>
            </a:r>
            <a:endParaRPr/>
          </a:p>
        </p:txBody>
      </p:sp>
      <p:sp>
        <p:nvSpPr>
          <p:cNvPr id="223" name="Google Shape;223;p30"/>
          <p:cNvSpPr txBox="1"/>
          <p:nvPr/>
        </p:nvSpPr>
        <p:spPr>
          <a:xfrm>
            <a:off x="3953227" y="5587434"/>
            <a:ext cx="51537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wrgc=(</a:t>
            </a:r>
            <a:r>
              <a:rPr lang="ja-JP" sz="1100" b="0" i="0" u="none" strike="noStrike" cap="none">
                <a:solidFill>
                  <a:schemeClr val="dk1"/>
                </a:solidFill>
                <a:latin typeface="Calibri"/>
                <a:ea typeface="Calibri"/>
                <a:cs typeface="Calibri"/>
                <a:sym typeface="Calibri"/>
              </a:rPr>
              <a:t>1+(-</a:t>
            </a:r>
            <a:r>
              <a:rPr lang="ja-JP" sz="1800" b="0" i="0" u="none" strike="noStrike" cap="none">
                <a:solidFill>
                  <a:schemeClr val="dk1"/>
                </a:solidFill>
                <a:latin typeface="Calibri"/>
                <a:ea typeface="Calibri"/>
                <a:cs typeface="Calibri"/>
                <a:sym typeface="Calibri"/>
              </a:rPr>
              <a:t>30</a:t>
            </a:r>
            <a:r>
              <a:rPr lang="ja-JP" sz="1100" b="0" i="0" u="none" strike="noStrike" cap="none">
                <a:solidFill>
                  <a:schemeClr val="dk1"/>
                </a:solidFill>
                <a:latin typeface="Calibri"/>
                <a:ea typeface="Calibri"/>
                <a:cs typeface="Calibri"/>
                <a:sym typeface="Calibri"/>
              </a:rPr>
              <a:t>/30))*OCTrgc</a:t>
            </a:r>
            <a:r>
              <a:rPr lang="ja-JP" sz="2000" b="0" i="0" u="none" strike="noStrike" cap="none">
                <a:solidFill>
                  <a:schemeClr val="dk1"/>
                </a:solidFill>
                <a:latin typeface="Calibri"/>
                <a:ea typeface="Calibri"/>
                <a:cs typeface="Calibri"/>
                <a:sym typeface="Calibri"/>
              </a:rPr>
              <a:t>+(</a:t>
            </a:r>
            <a:r>
              <a:rPr lang="ja-JP" sz="2800" b="0" i="0" u="none" strike="noStrike" cap="none">
                <a:solidFill>
                  <a:schemeClr val="dk1"/>
                </a:solidFill>
                <a:latin typeface="Calibri"/>
                <a:ea typeface="Calibri"/>
                <a:cs typeface="Calibri"/>
                <a:sym typeface="Calibri"/>
              </a:rPr>
              <a:t>30</a:t>
            </a:r>
            <a:r>
              <a:rPr lang="ja-JP" sz="2000" b="0" i="0" u="none" strike="noStrike" cap="none">
                <a:solidFill>
                  <a:schemeClr val="dk1"/>
                </a:solidFill>
                <a:latin typeface="Calibri"/>
                <a:ea typeface="Calibri"/>
                <a:cs typeface="Calibri"/>
                <a:sym typeface="Calibri"/>
              </a:rPr>
              <a:t>/30)*</a:t>
            </a:r>
            <a:r>
              <a:rPr lang="ja-JP" sz="2400" b="0" i="0" u="none" strike="noStrike" cap="none">
                <a:solidFill>
                  <a:schemeClr val="dk1"/>
                </a:solidFill>
                <a:latin typeface="Calibri"/>
                <a:ea typeface="Calibri"/>
                <a:cs typeface="Calibri"/>
                <a:sym typeface="Calibri"/>
              </a:rPr>
              <a:t>SAPrgc</a:t>
            </a:r>
            <a:endParaRPr dirty="0"/>
          </a:p>
        </p:txBody>
      </p:sp>
      <p:sp>
        <p:nvSpPr>
          <p:cNvPr id="224" name="Google Shape;224;p30"/>
          <p:cNvSpPr/>
          <p:nvPr/>
        </p:nvSpPr>
        <p:spPr>
          <a:xfrm>
            <a:off x="4631450" y="3439475"/>
            <a:ext cx="4286100" cy="2463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Harwerth, et al. Prog Retin Eye Res. 2010</a:t>
            </a:r>
            <a:endParaRPr/>
          </a:p>
        </p:txBody>
      </p:sp>
      <p:sp>
        <p:nvSpPr>
          <p:cNvPr id="225" name="Google Shape;225;p30"/>
          <p:cNvSpPr txBox="1"/>
          <p:nvPr/>
        </p:nvSpPr>
        <p:spPr>
          <a:xfrm>
            <a:off x="2004875" y="4760725"/>
            <a:ext cx="1377000" cy="36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r>
              <a:rPr lang="ja-JP" sz="2400" b="0" i="0" u="none" strike="noStrike" cap="none">
                <a:solidFill>
                  <a:srgbClr val="000000"/>
                </a:solidFill>
                <a:latin typeface="Arial"/>
                <a:ea typeface="Arial"/>
                <a:cs typeface="Arial"/>
                <a:sym typeface="Arial"/>
              </a:rPr>
              <a:t>(wrgc)</a:t>
            </a:r>
            <a:endParaRPr/>
          </a:p>
        </p:txBody>
      </p:sp>
    </p:spTree>
    <p:extLst>
      <p:ext uri="{BB962C8B-B14F-4D97-AF65-F5344CB8AC3E}">
        <p14:creationId xmlns:p14="http://schemas.microsoft.com/office/powerpoint/2010/main" val="2342412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376"/>
          <p:cNvSpPr txBox="1">
            <a:spLocks noGrp="1"/>
          </p:cNvSpPr>
          <p:nvPr>
            <p:ph type="title"/>
          </p:nvPr>
        </p:nvSpPr>
        <p:spPr>
          <a:xfrm>
            <a:off x="611560" y="77377"/>
            <a:ext cx="7886700" cy="1325700"/>
          </a:xfrm>
          <a:prstGeom prst="rect">
            <a:avLst/>
          </a:prstGeom>
          <a:noFill/>
          <a:ln>
            <a:noFill/>
          </a:ln>
        </p:spPr>
        <p:txBody>
          <a:bodyPr wrap="square" lIns="91425" tIns="45700" rIns="91425" bIns="45700" anchor="ctr" anchorCtr="0">
            <a:noAutofit/>
          </a:bodyPr>
          <a:lstStyle/>
          <a:p>
            <a:pPr marL="0" marR="0" lvl="0" indent="0" algn="ctr" rtl="0">
              <a:lnSpc>
                <a:spcPct val="90000"/>
              </a:lnSpc>
              <a:spcBef>
                <a:spcPts val="0"/>
              </a:spcBef>
              <a:spcAft>
                <a:spcPts val="0"/>
              </a:spcAft>
              <a:buClr>
                <a:schemeClr val="dk1"/>
              </a:buClr>
              <a:buSzPct val="25000"/>
              <a:buFont typeface="Calibri"/>
              <a:buNone/>
            </a:pPr>
            <a:r>
              <a:rPr lang="en-US" altLang="ja-JP" sz="4400" b="0" i="0" u="none" strike="noStrike" cap="none" dirty="0" err="1">
                <a:solidFill>
                  <a:schemeClr val="dk1"/>
                </a:solidFill>
                <a:latin typeface="+mj-ea"/>
                <a:ea typeface="+mj-ea"/>
                <a:cs typeface="Calibri"/>
                <a:sym typeface="Calibri"/>
              </a:rPr>
              <a:t>wRGC</a:t>
            </a:r>
            <a:r>
              <a:rPr lang="en-US" altLang="ja-JP" sz="4400" b="0" i="0" u="none" strike="noStrike" cap="none" dirty="0">
                <a:solidFill>
                  <a:schemeClr val="dk1"/>
                </a:solidFill>
                <a:latin typeface="+mj-ea"/>
                <a:ea typeface="+mj-ea"/>
                <a:cs typeface="Calibri"/>
                <a:sym typeface="Calibri"/>
              </a:rPr>
              <a:t>(estimated RGC)</a:t>
            </a:r>
            <a:endParaRPr lang="ja-JP" sz="4400" b="0" i="0" u="none" strike="noStrike" cap="none" dirty="0">
              <a:solidFill>
                <a:schemeClr val="dk1"/>
              </a:solidFill>
              <a:latin typeface="+mj-ea"/>
              <a:ea typeface="+mj-ea"/>
              <a:cs typeface="Calibri"/>
              <a:sym typeface="Calibri"/>
            </a:endParaRPr>
          </a:p>
        </p:txBody>
      </p:sp>
      <p:grpSp>
        <p:nvGrpSpPr>
          <p:cNvPr id="7" name="Group 6"/>
          <p:cNvGrpSpPr/>
          <p:nvPr/>
        </p:nvGrpSpPr>
        <p:grpSpPr>
          <a:xfrm>
            <a:off x="1329055" y="2216227"/>
            <a:ext cx="6585309" cy="2246323"/>
            <a:chOff x="1371067" y="2728939"/>
            <a:chExt cx="6585309" cy="2644277"/>
          </a:xfrm>
        </p:grpSpPr>
        <p:sp>
          <p:nvSpPr>
            <p:cNvPr id="9" name="直角三角形 3"/>
            <p:cNvSpPr/>
            <p:nvPr/>
          </p:nvSpPr>
          <p:spPr>
            <a:xfrm>
              <a:off x="1371067" y="2733338"/>
              <a:ext cx="6579732" cy="2639878"/>
            </a:xfrm>
            <a:prstGeom prst="rtTriangl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6"/>
            <p:cNvSpPr txBox="1"/>
            <p:nvPr/>
          </p:nvSpPr>
          <p:spPr>
            <a:xfrm>
              <a:off x="2153921" y="4053277"/>
              <a:ext cx="1584176" cy="830997"/>
            </a:xfrm>
            <a:prstGeom prst="rect">
              <a:avLst/>
            </a:prstGeom>
            <a:noFill/>
          </p:spPr>
          <p:txBody>
            <a:bodyPr wrap="square" rtlCol="0">
              <a:spAutoFit/>
            </a:bodyPr>
            <a:lstStyle/>
            <a:p>
              <a:r>
                <a:rPr kumimoji="1" lang="en-US" altLang="ja-JP" sz="4800" dirty="0">
                  <a:solidFill>
                    <a:schemeClr val="bg1"/>
                  </a:solidFill>
                </a:rPr>
                <a:t>OCT</a:t>
              </a:r>
              <a:endParaRPr kumimoji="1" lang="ja-JP" altLang="en-US" sz="4800" dirty="0">
                <a:solidFill>
                  <a:schemeClr val="bg1"/>
                </a:solidFill>
              </a:endParaRPr>
            </a:p>
          </p:txBody>
        </p:sp>
        <p:sp>
          <p:nvSpPr>
            <p:cNvPr id="11" name="直角三角形 7"/>
            <p:cNvSpPr/>
            <p:nvPr/>
          </p:nvSpPr>
          <p:spPr>
            <a:xfrm rot="10800000">
              <a:off x="1376644" y="2728939"/>
              <a:ext cx="6579732" cy="2639878"/>
            </a:xfrm>
            <a:prstGeom prst="r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12" name="テキスト ボックス 8"/>
            <p:cNvSpPr txBox="1"/>
            <p:nvPr/>
          </p:nvSpPr>
          <p:spPr>
            <a:xfrm>
              <a:off x="5785945" y="3244300"/>
              <a:ext cx="1624560" cy="978215"/>
            </a:xfrm>
            <a:prstGeom prst="rect">
              <a:avLst/>
            </a:prstGeom>
            <a:noFill/>
          </p:spPr>
          <p:txBody>
            <a:bodyPr wrap="square" rtlCol="0">
              <a:spAutoFit/>
            </a:bodyPr>
            <a:lstStyle/>
            <a:p>
              <a:r>
                <a:rPr kumimoji="1" lang="en-US" altLang="ja-JP" sz="4800" dirty="0"/>
                <a:t>SAP</a:t>
              </a:r>
              <a:endParaRPr kumimoji="1" lang="ja-JP" altLang="en-US" sz="4800" dirty="0"/>
            </a:p>
          </p:txBody>
        </p:sp>
      </p:grpSp>
      <p:sp>
        <p:nvSpPr>
          <p:cNvPr id="13" name="テキスト ボックス 9"/>
          <p:cNvSpPr txBox="1"/>
          <p:nvPr/>
        </p:nvSpPr>
        <p:spPr>
          <a:xfrm>
            <a:off x="754504" y="5682362"/>
            <a:ext cx="902811" cy="523220"/>
          </a:xfrm>
          <a:prstGeom prst="rect">
            <a:avLst/>
          </a:prstGeom>
          <a:noFill/>
        </p:spPr>
        <p:txBody>
          <a:bodyPr wrap="none" rtlCol="0">
            <a:spAutoFit/>
          </a:bodyPr>
          <a:lstStyle/>
          <a:p>
            <a:r>
              <a:rPr lang="ja-JP" altLang="en-US" sz="2800" dirty="0"/>
              <a:t>早</a:t>
            </a:r>
            <a:r>
              <a:rPr kumimoji="1" lang="ja-JP" altLang="en-US" sz="2800" dirty="0"/>
              <a:t>期</a:t>
            </a:r>
          </a:p>
        </p:txBody>
      </p:sp>
      <p:sp>
        <p:nvSpPr>
          <p:cNvPr id="14" name="テキスト ボックス 10"/>
          <p:cNvSpPr txBox="1"/>
          <p:nvPr/>
        </p:nvSpPr>
        <p:spPr>
          <a:xfrm>
            <a:off x="7691637" y="5682362"/>
            <a:ext cx="902811" cy="523220"/>
          </a:xfrm>
          <a:prstGeom prst="rect">
            <a:avLst/>
          </a:prstGeom>
          <a:noFill/>
        </p:spPr>
        <p:txBody>
          <a:bodyPr wrap="none" rtlCol="0">
            <a:spAutoFit/>
          </a:bodyPr>
          <a:lstStyle/>
          <a:p>
            <a:r>
              <a:rPr kumimoji="1" lang="ja-JP" altLang="en-US" sz="2800" dirty="0"/>
              <a:t>後期</a:t>
            </a:r>
          </a:p>
        </p:txBody>
      </p:sp>
      <p:cxnSp>
        <p:nvCxnSpPr>
          <p:cNvPr id="15" name="直線矢印コネクタ 12"/>
          <p:cNvCxnSpPr>
            <a:stCxn id="13" idx="3"/>
            <a:endCxn id="14" idx="1"/>
          </p:cNvCxnSpPr>
          <p:nvPr/>
        </p:nvCxnSpPr>
        <p:spPr>
          <a:xfrm>
            <a:off x="1657315" y="5943972"/>
            <a:ext cx="6034322" cy="0"/>
          </a:xfrm>
          <a:prstGeom prst="straightConnector1">
            <a:avLst/>
          </a:prstGeom>
          <a:ln w="53975">
            <a:tailEnd type="arrow"/>
          </a:ln>
        </p:spPr>
        <p:style>
          <a:lnRef idx="1">
            <a:schemeClr val="accent1"/>
          </a:lnRef>
          <a:fillRef idx="0">
            <a:schemeClr val="accent1"/>
          </a:fillRef>
          <a:effectRef idx="0">
            <a:schemeClr val="accent1"/>
          </a:effectRef>
          <a:fontRef idx="minor">
            <a:schemeClr val="tx1"/>
          </a:fontRef>
        </p:style>
      </p:cxnSp>
      <p:sp>
        <p:nvSpPr>
          <p:cNvPr id="16" name="正方形/長方形 4"/>
          <p:cNvSpPr/>
          <p:nvPr/>
        </p:nvSpPr>
        <p:spPr>
          <a:xfrm>
            <a:off x="3666968" y="6205582"/>
            <a:ext cx="2115937" cy="369332"/>
          </a:xfrm>
          <a:prstGeom prst="rect">
            <a:avLst/>
          </a:prstGeom>
        </p:spPr>
        <p:txBody>
          <a:bodyPr wrap="square">
            <a:spAutoFit/>
          </a:bodyPr>
          <a:lstStyle/>
          <a:p>
            <a:r>
              <a:rPr lang="ja-JP" altLang="en-US" sz="1800" dirty="0">
                <a:solidFill>
                  <a:schemeClr val="dk1"/>
                </a:solidFill>
                <a:latin typeface="Calibri"/>
                <a:ea typeface="Calibri"/>
                <a:cs typeface="Calibri"/>
                <a:sym typeface="Calibri"/>
              </a:rPr>
              <a:t>緑内障の視野進行</a:t>
            </a:r>
            <a:endParaRPr lang="ja-JP" altLang="en-US" sz="1800" dirty="0"/>
          </a:p>
        </p:txBody>
      </p:sp>
      <p:sp>
        <p:nvSpPr>
          <p:cNvPr id="17" name="TextBox 15"/>
          <p:cNvSpPr txBox="1"/>
          <p:nvPr/>
        </p:nvSpPr>
        <p:spPr>
          <a:xfrm>
            <a:off x="7642753" y="5328605"/>
            <a:ext cx="629499" cy="461665"/>
          </a:xfrm>
          <a:prstGeom prst="rect">
            <a:avLst/>
          </a:prstGeom>
          <a:noFill/>
        </p:spPr>
        <p:txBody>
          <a:bodyPr wrap="none" rtlCol="0">
            <a:spAutoFit/>
          </a:bodyPr>
          <a:lstStyle/>
          <a:p>
            <a:r>
              <a:rPr lang="en-US" sz="2400" dirty="0"/>
              <a:t>-30</a:t>
            </a:r>
          </a:p>
        </p:txBody>
      </p:sp>
      <p:sp>
        <p:nvSpPr>
          <p:cNvPr id="18" name="TextBox 16"/>
          <p:cNvSpPr txBox="1"/>
          <p:nvPr/>
        </p:nvSpPr>
        <p:spPr>
          <a:xfrm>
            <a:off x="1267868" y="5328605"/>
            <a:ext cx="355837" cy="461665"/>
          </a:xfrm>
          <a:prstGeom prst="rect">
            <a:avLst/>
          </a:prstGeom>
          <a:noFill/>
        </p:spPr>
        <p:txBody>
          <a:bodyPr wrap="none" rtlCol="0">
            <a:spAutoFit/>
          </a:bodyPr>
          <a:lstStyle/>
          <a:p>
            <a:r>
              <a:rPr lang="en-US" sz="2400" dirty="0"/>
              <a:t>0</a:t>
            </a:r>
          </a:p>
        </p:txBody>
      </p:sp>
      <p:sp>
        <p:nvSpPr>
          <p:cNvPr id="19" name="TextBox 17"/>
          <p:cNvSpPr txBox="1"/>
          <p:nvPr/>
        </p:nvSpPr>
        <p:spPr>
          <a:xfrm>
            <a:off x="4069365" y="5432517"/>
            <a:ext cx="971089" cy="461665"/>
          </a:xfrm>
          <a:prstGeom prst="rect">
            <a:avLst/>
          </a:prstGeom>
          <a:noFill/>
        </p:spPr>
        <p:txBody>
          <a:bodyPr wrap="none" rtlCol="0">
            <a:spAutoFit/>
          </a:bodyPr>
          <a:lstStyle/>
          <a:p>
            <a:r>
              <a:rPr lang="en-US" sz="2400" dirty="0"/>
              <a:t>MD</a:t>
            </a:r>
            <a:r>
              <a:rPr lang="ja-JP" altLang="en-US" sz="2400" dirty="0"/>
              <a:t>値</a:t>
            </a:r>
            <a:endParaRPr lang="en-US" sz="2400" dirty="0"/>
          </a:p>
        </p:txBody>
      </p:sp>
    </p:spTree>
    <p:extLst>
      <p:ext uri="{BB962C8B-B14F-4D97-AF65-F5344CB8AC3E}">
        <p14:creationId xmlns:p14="http://schemas.microsoft.com/office/powerpoint/2010/main" val="2106838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21C16E-FAF4-8644-9542-F4AB5D938D85}"/>
              </a:ext>
            </a:extLst>
          </p:cNvPr>
          <p:cNvSpPr>
            <a:spLocks noGrp="1"/>
          </p:cNvSpPr>
          <p:nvPr>
            <p:ph type="title"/>
          </p:nvPr>
        </p:nvSpPr>
        <p:spPr>
          <a:xfrm>
            <a:off x="628650" y="1570156"/>
            <a:ext cx="7886700" cy="1325700"/>
          </a:xfrm>
        </p:spPr>
        <p:txBody>
          <a:bodyPr/>
          <a:lstStyle/>
          <a:p>
            <a:pPr algn="ctr"/>
            <a:r>
              <a:rPr kumimoji="1" lang="ja-JP" altLang="en-US"/>
              <a:t>利益相反事項</a:t>
            </a:r>
          </a:p>
        </p:txBody>
      </p:sp>
      <p:sp>
        <p:nvSpPr>
          <p:cNvPr id="3" name="テキスト ボックス 2">
            <a:extLst>
              <a:ext uri="{FF2B5EF4-FFF2-40B4-BE49-F238E27FC236}">
                <a16:creationId xmlns:a16="http://schemas.microsoft.com/office/drawing/2014/main" id="{E046070C-7A1C-004B-B8CB-017546D9E59F}"/>
              </a:ext>
            </a:extLst>
          </p:cNvPr>
          <p:cNvSpPr txBox="1"/>
          <p:nvPr/>
        </p:nvSpPr>
        <p:spPr>
          <a:xfrm>
            <a:off x="3622417" y="3136612"/>
            <a:ext cx="1826141" cy="584775"/>
          </a:xfrm>
          <a:prstGeom prst="rect">
            <a:avLst/>
          </a:prstGeom>
          <a:noFill/>
        </p:spPr>
        <p:txBody>
          <a:bodyPr wrap="none" rtlCol="0">
            <a:spAutoFit/>
          </a:bodyPr>
          <a:lstStyle/>
          <a:p>
            <a:r>
              <a:rPr kumimoji="1" lang="ja-JP" altLang="en-US" sz="3200"/>
              <a:t>該当なし</a:t>
            </a:r>
          </a:p>
        </p:txBody>
      </p:sp>
    </p:spTree>
    <p:extLst>
      <p:ext uri="{BB962C8B-B14F-4D97-AF65-F5344CB8AC3E}">
        <p14:creationId xmlns:p14="http://schemas.microsoft.com/office/powerpoint/2010/main" val="38079907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655B3A-EB0E-314E-983A-93F9D5D1470C}"/>
              </a:ext>
            </a:extLst>
          </p:cNvPr>
          <p:cNvSpPr>
            <a:spLocks noGrp="1"/>
          </p:cNvSpPr>
          <p:nvPr>
            <p:ph type="title"/>
          </p:nvPr>
        </p:nvSpPr>
        <p:spPr/>
        <p:txBody>
          <a:bodyPr/>
          <a:lstStyle/>
          <a:p>
            <a:r>
              <a:rPr kumimoji="1" lang="en-US" altLang="ja-JP" dirty="0"/>
              <a:t>CSFI ; Combined s-f index</a:t>
            </a:r>
            <a:endParaRPr kumimoji="1" lang="ja-JP" altLang="en-US"/>
          </a:p>
        </p:txBody>
      </p:sp>
      <p:sp>
        <p:nvSpPr>
          <p:cNvPr id="3" name="Shape 209">
            <a:extLst>
              <a:ext uri="{FF2B5EF4-FFF2-40B4-BE49-F238E27FC236}">
                <a16:creationId xmlns:a16="http://schemas.microsoft.com/office/drawing/2014/main" id="{BEC0359D-41D4-4245-AC74-EC0283D2DBFA}"/>
              </a:ext>
            </a:extLst>
          </p:cNvPr>
          <p:cNvSpPr txBox="1"/>
          <p:nvPr/>
        </p:nvSpPr>
        <p:spPr>
          <a:xfrm>
            <a:off x="302499" y="3124263"/>
            <a:ext cx="8539001" cy="4923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3200" dirty="0">
                <a:solidFill>
                  <a:schemeClr val="tx1"/>
                </a:solidFill>
                <a:latin typeface="Calibri"/>
                <a:ea typeface="Calibri"/>
                <a:cs typeface="Calibri"/>
                <a:sym typeface="Calibri"/>
              </a:rPr>
              <a:t>CSFI</a:t>
            </a:r>
            <a:r>
              <a:rPr lang="en-US" sz="2600" dirty="0">
                <a:solidFill>
                  <a:schemeClr val="tx1"/>
                </a:solidFill>
                <a:latin typeface="Calibri"/>
                <a:ea typeface="Calibri"/>
                <a:cs typeface="Calibri"/>
                <a:sym typeface="Calibri"/>
              </a:rPr>
              <a:t> = [(</a:t>
            </a:r>
            <a:r>
              <a:rPr lang="en-US" sz="2400" dirty="0">
                <a:solidFill>
                  <a:schemeClr val="tx1"/>
                </a:solidFill>
                <a:latin typeface="Calibri"/>
                <a:ea typeface="Calibri"/>
                <a:cs typeface="Calibri"/>
                <a:sym typeface="Calibri"/>
              </a:rPr>
              <a:t>expected RGC </a:t>
            </a:r>
            <a:r>
              <a:rPr lang="en-US" sz="2600" dirty="0">
                <a:solidFill>
                  <a:schemeClr val="tx1"/>
                </a:solidFill>
                <a:latin typeface="Calibri"/>
                <a:ea typeface="Calibri"/>
                <a:cs typeface="Calibri"/>
                <a:sym typeface="Calibri"/>
              </a:rPr>
              <a:t>- </a:t>
            </a:r>
            <a:r>
              <a:rPr lang="en-US" sz="3600" dirty="0" err="1">
                <a:solidFill>
                  <a:schemeClr val="tx1"/>
                </a:solidFill>
                <a:latin typeface="Calibri"/>
                <a:ea typeface="Calibri"/>
                <a:cs typeface="Calibri"/>
                <a:sym typeface="Calibri"/>
              </a:rPr>
              <a:t>wrgc</a:t>
            </a:r>
            <a:r>
              <a:rPr lang="en-US" sz="2600" dirty="0">
                <a:solidFill>
                  <a:schemeClr val="tx1"/>
                </a:solidFill>
                <a:latin typeface="Calibri"/>
                <a:ea typeface="Calibri"/>
                <a:cs typeface="Calibri"/>
                <a:sym typeface="Calibri"/>
              </a:rPr>
              <a:t>)/(</a:t>
            </a:r>
            <a:r>
              <a:rPr lang="en-US" sz="2400" dirty="0">
                <a:solidFill>
                  <a:schemeClr val="tx1"/>
                </a:solidFill>
                <a:latin typeface="Calibri"/>
                <a:ea typeface="Calibri"/>
                <a:cs typeface="Calibri"/>
                <a:sym typeface="Calibri"/>
              </a:rPr>
              <a:t>expected RGC </a:t>
            </a:r>
            <a:r>
              <a:rPr lang="en-US" sz="2600" dirty="0">
                <a:solidFill>
                  <a:schemeClr val="tx1"/>
                </a:solidFill>
                <a:latin typeface="Calibri"/>
                <a:ea typeface="Calibri"/>
                <a:cs typeface="Calibri"/>
                <a:sym typeface="Calibri"/>
              </a:rPr>
              <a:t>]*100</a:t>
            </a:r>
          </a:p>
        </p:txBody>
      </p:sp>
      <p:sp>
        <p:nvSpPr>
          <p:cNvPr id="4" name="テキスト ボックス 3">
            <a:extLst>
              <a:ext uri="{FF2B5EF4-FFF2-40B4-BE49-F238E27FC236}">
                <a16:creationId xmlns:a16="http://schemas.microsoft.com/office/drawing/2014/main" id="{406A0CF3-AFCC-8943-92FD-D4B85877014B}"/>
              </a:ext>
            </a:extLst>
          </p:cNvPr>
          <p:cNvSpPr txBox="1"/>
          <p:nvPr/>
        </p:nvSpPr>
        <p:spPr>
          <a:xfrm>
            <a:off x="2713958" y="5050001"/>
            <a:ext cx="3820277" cy="646331"/>
          </a:xfrm>
          <a:prstGeom prst="rect">
            <a:avLst/>
          </a:prstGeom>
          <a:noFill/>
        </p:spPr>
        <p:txBody>
          <a:bodyPr wrap="none" rtlCol="0">
            <a:spAutoFit/>
          </a:bodyPr>
          <a:lstStyle/>
          <a:p>
            <a:r>
              <a:rPr lang="en-US" altLang="ja-JP" sz="3600" dirty="0">
                <a:solidFill>
                  <a:schemeClr val="tx1"/>
                </a:solidFill>
                <a:latin typeface="Calibri"/>
                <a:ea typeface="Calibri"/>
                <a:cs typeface="Calibri"/>
                <a:sym typeface="Calibri"/>
              </a:rPr>
              <a:t>CSFI = </a:t>
            </a:r>
            <a:r>
              <a:rPr kumimoji="1" lang="ja-JP" altLang="en-US" sz="3600"/>
              <a:t>残存</a:t>
            </a:r>
            <a:r>
              <a:rPr kumimoji="1" lang="en-US" altLang="ja-JP" sz="3600" dirty="0"/>
              <a:t>RGC</a:t>
            </a:r>
            <a:r>
              <a:rPr kumimoji="1" lang="ja-JP" altLang="en-US" sz="3600"/>
              <a:t>率</a:t>
            </a:r>
          </a:p>
        </p:txBody>
      </p:sp>
    </p:spTree>
    <p:extLst>
      <p:ext uri="{BB962C8B-B14F-4D97-AF65-F5344CB8AC3E}">
        <p14:creationId xmlns:p14="http://schemas.microsoft.com/office/powerpoint/2010/main" val="4285775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BA88F0-1C79-B047-A935-CC5FE5DF1F34}"/>
              </a:ext>
            </a:extLst>
          </p:cNvPr>
          <p:cNvSpPr>
            <a:spLocks noGrp="1"/>
          </p:cNvSpPr>
          <p:nvPr>
            <p:ph type="title"/>
          </p:nvPr>
        </p:nvSpPr>
        <p:spPr>
          <a:xfrm>
            <a:off x="557213" y="2684257"/>
            <a:ext cx="8030196" cy="1325700"/>
          </a:xfrm>
        </p:spPr>
        <p:txBody>
          <a:bodyPr/>
          <a:lstStyle/>
          <a:p>
            <a:pPr algn="ctr"/>
            <a:r>
              <a:rPr kumimoji="1" lang="ja-JP" altLang="en-US"/>
              <a:t>網膜神経節細胞数（</a:t>
            </a:r>
            <a:r>
              <a:rPr kumimoji="1" lang="en-US" altLang="ja-JP" dirty="0"/>
              <a:t>RGC </a:t>
            </a:r>
            <a:r>
              <a:rPr kumimoji="1" lang="ja-JP" altLang="en-US"/>
              <a:t>）を</a:t>
            </a:r>
            <a:br>
              <a:rPr kumimoji="1" lang="en-US" altLang="ja-JP" dirty="0"/>
            </a:br>
            <a:r>
              <a:rPr kumimoji="1" lang="ja-JP" altLang="en-US"/>
              <a:t>共通単位に</a:t>
            </a:r>
          </a:p>
        </p:txBody>
      </p:sp>
    </p:spTree>
    <p:extLst>
      <p:ext uri="{BB962C8B-B14F-4D97-AF65-F5344CB8AC3E}">
        <p14:creationId xmlns:p14="http://schemas.microsoft.com/office/powerpoint/2010/main" val="17520191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ja-JP" dirty="0"/>
              <a:t>SAP_RGC</a:t>
            </a:r>
            <a:r>
              <a:rPr lang="ja-JP" altLang="en-US"/>
              <a:t>と</a:t>
            </a:r>
            <a:r>
              <a:rPr lang="en-US" altLang="ja-JP" dirty="0"/>
              <a:t>OCT_RGC</a:t>
            </a:r>
            <a:r>
              <a:rPr lang="ja-JP" altLang="en-US"/>
              <a:t>は良く相関</a:t>
            </a:r>
            <a:endParaRPr lang="en-US" dirty="0"/>
          </a:p>
        </p:txBody>
      </p:sp>
      <p:pic>
        <p:nvPicPr>
          <p:cNvPr id="4" name="Picture 3"/>
          <p:cNvPicPr>
            <a:picLocks noChangeAspect="1"/>
          </p:cNvPicPr>
          <p:nvPr/>
        </p:nvPicPr>
        <p:blipFill>
          <a:blip r:embed="rId2"/>
          <a:stretch>
            <a:fillRect/>
          </a:stretch>
        </p:blipFill>
        <p:spPr>
          <a:xfrm>
            <a:off x="1270000" y="1484784"/>
            <a:ext cx="6604000" cy="4889500"/>
          </a:xfrm>
          <a:prstGeom prst="rect">
            <a:avLst/>
          </a:prstGeom>
        </p:spPr>
      </p:pic>
      <p:sp>
        <p:nvSpPr>
          <p:cNvPr id="6" name="TextBox 5"/>
          <p:cNvSpPr txBox="1"/>
          <p:nvPr/>
        </p:nvSpPr>
        <p:spPr>
          <a:xfrm>
            <a:off x="5076056" y="6309320"/>
            <a:ext cx="4191276" cy="369332"/>
          </a:xfrm>
          <a:prstGeom prst="rect">
            <a:avLst/>
          </a:prstGeom>
          <a:noFill/>
        </p:spPr>
        <p:txBody>
          <a:bodyPr wrap="none" rtlCol="0">
            <a:spAutoFit/>
          </a:bodyPr>
          <a:lstStyle/>
          <a:p>
            <a:r>
              <a:rPr lang="en-US" altLang="ja-JP" dirty="0"/>
              <a:t>Medeiros </a:t>
            </a:r>
            <a:r>
              <a:rPr lang="en-US" dirty="0"/>
              <a:t>A</a:t>
            </a:r>
            <a:r>
              <a:rPr lang="en-US" altLang="ja-JP" dirty="0"/>
              <a:t>F</a:t>
            </a:r>
            <a:r>
              <a:rPr lang="en-US" dirty="0"/>
              <a:t>, et al. </a:t>
            </a:r>
            <a:r>
              <a:rPr lang="en-US" i="1" dirty="0"/>
              <a:t>Arch Ophthalmol. </a:t>
            </a:r>
            <a:r>
              <a:rPr lang="en-US" dirty="0"/>
              <a:t>2012 </a:t>
            </a:r>
          </a:p>
        </p:txBody>
      </p:sp>
    </p:spTree>
    <p:extLst>
      <p:ext uri="{BB962C8B-B14F-4D97-AF65-F5344CB8AC3E}">
        <p14:creationId xmlns:p14="http://schemas.microsoft.com/office/powerpoint/2010/main" val="2973679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70000" y="1347812"/>
            <a:ext cx="6604000" cy="4889500"/>
          </a:xfrm>
          <a:prstGeom prst="rect">
            <a:avLst/>
          </a:prstGeom>
        </p:spPr>
      </p:pic>
      <p:sp>
        <p:nvSpPr>
          <p:cNvPr id="3" name="TextBox 2"/>
          <p:cNvSpPr txBox="1"/>
          <p:nvPr/>
        </p:nvSpPr>
        <p:spPr>
          <a:xfrm>
            <a:off x="5076056" y="6309320"/>
            <a:ext cx="4191276" cy="369332"/>
          </a:xfrm>
          <a:prstGeom prst="rect">
            <a:avLst/>
          </a:prstGeom>
          <a:noFill/>
        </p:spPr>
        <p:txBody>
          <a:bodyPr wrap="none" rtlCol="0">
            <a:spAutoFit/>
          </a:bodyPr>
          <a:lstStyle/>
          <a:p>
            <a:r>
              <a:rPr lang="en-US" altLang="ja-JP"/>
              <a:t>Medeiros </a:t>
            </a:r>
            <a:r>
              <a:rPr lang="en-US"/>
              <a:t>A</a:t>
            </a:r>
            <a:r>
              <a:rPr lang="en-US" altLang="ja-JP"/>
              <a:t>F</a:t>
            </a:r>
            <a:r>
              <a:rPr lang="en-US"/>
              <a:t>, </a:t>
            </a:r>
            <a:r>
              <a:rPr lang="en-US" dirty="0"/>
              <a:t>et al. </a:t>
            </a:r>
            <a:r>
              <a:rPr lang="en-US" i="1" dirty="0"/>
              <a:t>Arch Ophthalmol. </a:t>
            </a:r>
            <a:r>
              <a:rPr lang="en-US" dirty="0"/>
              <a:t>2012 </a:t>
            </a:r>
          </a:p>
        </p:txBody>
      </p:sp>
      <p:sp>
        <p:nvSpPr>
          <p:cNvPr id="5"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dirty="0"/>
              <a:t>RGC</a:t>
            </a:r>
            <a:r>
              <a:rPr lang="ja-JP" altLang="en-US" dirty="0"/>
              <a:t>は加齢で直線的に減少</a:t>
            </a:r>
            <a:endParaRPr lang="en-US" dirty="0"/>
          </a:p>
        </p:txBody>
      </p:sp>
    </p:spTree>
    <p:extLst>
      <p:ext uri="{BB962C8B-B14F-4D97-AF65-F5344CB8AC3E}">
        <p14:creationId xmlns:p14="http://schemas.microsoft.com/office/powerpoint/2010/main" val="2568528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ja-JP" dirty="0"/>
              <a:t>CSFI</a:t>
            </a:r>
            <a:r>
              <a:rPr lang="ja-JP" altLang="en-US" dirty="0"/>
              <a:t>の緑内障診断力は良好</a:t>
            </a:r>
            <a:endParaRPr lang="en-US" dirty="0"/>
          </a:p>
        </p:txBody>
      </p:sp>
      <p:pic>
        <p:nvPicPr>
          <p:cNvPr id="4" name="Picture 3"/>
          <p:cNvPicPr>
            <a:picLocks noChangeAspect="1"/>
          </p:cNvPicPr>
          <p:nvPr/>
        </p:nvPicPr>
        <p:blipFill>
          <a:blip r:embed="rId2"/>
          <a:stretch>
            <a:fillRect/>
          </a:stretch>
        </p:blipFill>
        <p:spPr>
          <a:xfrm>
            <a:off x="2772695" y="1392895"/>
            <a:ext cx="3598610" cy="4941168"/>
          </a:xfrm>
          <a:prstGeom prst="rect">
            <a:avLst/>
          </a:prstGeom>
        </p:spPr>
      </p:pic>
      <p:sp>
        <p:nvSpPr>
          <p:cNvPr id="7" name="TextBox 6"/>
          <p:cNvSpPr txBox="1"/>
          <p:nvPr/>
        </p:nvSpPr>
        <p:spPr>
          <a:xfrm>
            <a:off x="1431235" y="2546759"/>
            <a:ext cx="848950" cy="369332"/>
          </a:xfrm>
          <a:prstGeom prst="rect">
            <a:avLst/>
          </a:prstGeom>
          <a:noFill/>
          <a:ln>
            <a:solidFill>
              <a:srgbClr val="FF0000"/>
            </a:solidFill>
          </a:ln>
        </p:spPr>
        <p:txBody>
          <a:bodyPr wrap="square" rtlCol="0">
            <a:spAutoFit/>
          </a:bodyPr>
          <a:lstStyle/>
          <a:p>
            <a:r>
              <a:rPr lang="en-US" sz="1800" dirty="0" err="1"/>
              <a:t>PGlc</a:t>
            </a:r>
            <a:endParaRPr lang="en-US" sz="1800" dirty="0"/>
          </a:p>
        </p:txBody>
      </p:sp>
      <p:sp>
        <p:nvSpPr>
          <p:cNvPr id="8" name="TextBox 7"/>
          <p:cNvSpPr txBox="1"/>
          <p:nvPr/>
        </p:nvSpPr>
        <p:spPr>
          <a:xfrm>
            <a:off x="1431235" y="4613065"/>
            <a:ext cx="848950" cy="369332"/>
          </a:xfrm>
          <a:prstGeom prst="rect">
            <a:avLst/>
          </a:prstGeom>
          <a:noFill/>
          <a:ln>
            <a:solidFill>
              <a:srgbClr val="FF0000"/>
            </a:solidFill>
          </a:ln>
        </p:spPr>
        <p:txBody>
          <a:bodyPr wrap="square" rtlCol="0">
            <a:spAutoFit/>
          </a:bodyPr>
          <a:lstStyle/>
          <a:p>
            <a:pPr algn="ctr"/>
            <a:r>
              <a:rPr lang="en-US" sz="1800" dirty="0"/>
              <a:t>PPG</a:t>
            </a:r>
          </a:p>
        </p:txBody>
      </p:sp>
      <p:sp>
        <p:nvSpPr>
          <p:cNvPr id="9" name="TextBox 8"/>
          <p:cNvSpPr txBox="1"/>
          <p:nvPr/>
        </p:nvSpPr>
        <p:spPr>
          <a:xfrm>
            <a:off x="5076056" y="6309320"/>
            <a:ext cx="4191276" cy="369332"/>
          </a:xfrm>
          <a:prstGeom prst="rect">
            <a:avLst/>
          </a:prstGeom>
          <a:noFill/>
        </p:spPr>
        <p:txBody>
          <a:bodyPr wrap="none" rtlCol="0">
            <a:spAutoFit/>
          </a:bodyPr>
          <a:lstStyle/>
          <a:p>
            <a:r>
              <a:rPr lang="en-US" altLang="ja-JP" dirty="0"/>
              <a:t>Medeiros </a:t>
            </a:r>
            <a:r>
              <a:rPr lang="en-US" dirty="0"/>
              <a:t>A</a:t>
            </a:r>
            <a:r>
              <a:rPr lang="en-US" altLang="ja-JP" dirty="0"/>
              <a:t>F</a:t>
            </a:r>
            <a:r>
              <a:rPr lang="en-US" dirty="0"/>
              <a:t>, et al. </a:t>
            </a:r>
            <a:r>
              <a:rPr lang="en-US" i="1" dirty="0"/>
              <a:t>Arch Ophthalmol. </a:t>
            </a:r>
            <a:r>
              <a:rPr lang="en-US" dirty="0"/>
              <a:t>2012 </a:t>
            </a:r>
          </a:p>
        </p:txBody>
      </p:sp>
      <p:sp>
        <p:nvSpPr>
          <p:cNvPr id="10" name="Shape 106"/>
          <p:cNvSpPr/>
          <p:nvPr/>
        </p:nvSpPr>
        <p:spPr>
          <a:xfrm>
            <a:off x="6876256" y="1912402"/>
            <a:ext cx="1657200" cy="1003689"/>
          </a:xfrm>
          <a:prstGeom prst="wedgeRoundRectCallout">
            <a:avLst>
              <a:gd name="adj1" fmla="val -73507"/>
              <a:gd name="adj2" fmla="val -9940"/>
              <a:gd name="adj3" fmla="val 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US" altLang="ja-JP" dirty="0"/>
              <a:t>CSFI</a:t>
            </a:r>
            <a:r>
              <a:rPr lang="ja-JP" altLang="en-US" dirty="0"/>
              <a:t>＞</a:t>
            </a:r>
            <a:r>
              <a:rPr lang="en-US" altLang="ja-JP" dirty="0"/>
              <a:t>RNFL</a:t>
            </a:r>
            <a:endParaRPr lang="en-US" dirty="0"/>
          </a:p>
        </p:txBody>
      </p:sp>
      <p:sp>
        <p:nvSpPr>
          <p:cNvPr id="11" name="Shape 106"/>
          <p:cNvSpPr/>
          <p:nvPr/>
        </p:nvSpPr>
        <p:spPr>
          <a:xfrm>
            <a:off x="6876256" y="4221088"/>
            <a:ext cx="1657200" cy="1003689"/>
          </a:xfrm>
          <a:prstGeom prst="wedgeRoundRectCallout">
            <a:avLst>
              <a:gd name="adj1" fmla="val -73507"/>
              <a:gd name="adj2" fmla="val -9940"/>
              <a:gd name="adj3" fmla="val 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US" altLang="ja-JP" dirty="0"/>
              <a:t>CSFI=&gt;RNFL </a:t>
            </a:r>
            <a:endParaRPr lang="en-US" dirty="0"/>
          </a:p>
        </p:txBody>
      </p:sp>
    </p:spTree>
    <p:extLst>
      <p:ext uri="{BB962C8B-B14F-4D97-AF65-F5344CB8AC3E}">
        <p14:creationId xmlns:p14="http://schemas.microsoft.com/office/powerpoint/2010/main" val="3675463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US" sz="4000" dirty="0" err="1"/>
              <a:t>cpRNFL</a:t>
            </a:r>
            <a:r>
              <a:rPr lang="ja-JP" altLang="en-US" sz="4000" dirty="0"/>
              <a:t>よりも全病期をうまく表現</a:t>
            </a:r>
            <a:endParaRPr lang="en-US" sz="4000" dirty="0"/>
          </a:p>
        </p:txBody>
      </p:sp>
      <p:pic>
        <p:nvPicPr>
          <p:cNvPr id="4" name="Picture 3"/>
          <p:cNvPicPr>
            <a:picLocks noChangeAspect="1"/>
          </p:cNvPicPr>
          <p:nvPr/>
        </p:nvPicPr>
        <p:blipFill>
          <a:blip r:embed="rId2"/>
          <a:stretch>
            <a:fillRect/>
          </a:stretch>
        </p:blipFill>
        <p:spPr>
          <a:xfrm>
            <a:off x="2765494" y="980728"/>
            <a:ext cx="3613012" cy="5440362"/>
          </a:xfrm>
          <a:prstGeom prst="rect">
            <a:avLst/>
          </a:prstGeom>
        </p:spPr>
      </p:pic>
      <p:sp>
        <p:nvSpPr>
          <p:cNvPr id="5" name="TextBox 4"/>
          <p:cNvSpPr txBox="1"/>
          <p:nvPr/>
        </p:nvSpPr>
        <p:spPr>
          <a:xfrm>
            <a:off x="5076056" y="6372036"/>
            <a:ext cx="4191276" cy="369332"/>
          </a:xfrm>
          <a:prstGeom prst="rect">
            <a:avLst/>
          </a:prstGeom>
          <a:noFill/>
        </p:spPr>
        <p:txBody>
          <a:bodyPr wrap="none" rtlCol="0">
            <a:spAutoFit/>
          </a:bodyPr>
          <a:lstStyle/>
          <a:p>
            <a:r>
              <a:rPr lang="en-US" altLang="ja-JP" dirty="0"/>
              <a:t>Medeiros </a:t>
            </a:r>
            <a:r>
              <a:rPr lang="en-US" dirty="0"/>
              <a:t>A</a:t>
            </a:r>
            <a:r>
              <a:rPr lang="en-US" altLang="ja-JP" dirty="0"/>
              <a:t>F</a:t>
            </a:r>
            <a:r>
              <a:rPr lang="en-US" dirty="0"/>
              <a:t>, et al. </a:t>
            </a:r>
            <a:r>
              <a:rPr lang="en-US" i="1" dirty="0"/>
              <a:t>Arch Ophthalmol. </a:t>
            </a:r>
            <a:r>
              <a:rPr lang="en-US" dirty="0"/>
              <a:t>2012 </a:t>
            </a:r>
          </a:p>
        </p:txBody>
      </p:sp>
      <p:sp>
        <p:nvSpPr>
          <p:cNvPr id="6" name="TextBox 5"/>
          <p:cNvSpPr txBox="1"/>
          <p:nvPr/>
        </p:nvSpPr>
        <p:spPr>
          <a:xfrm>
            <a:off x="3846748" y="1133891"/>
            <a:ext cx="1450504" cy="369332"/>
          </a:xfrm>
          <a:prstGeom prst="rect">
            <a:avLst/>
          </a:prstGeom>
          <a:noFill/>
        </p:spPr>
        <p:txBody>
          <a:bodyPr wrap="square" rtlCol="0">
            <a:spAutoFit/>
          </a:bodyPr>
          <a:lstStyle/>
          <a:p>
            <a:pPr algn="ctr"/>
            <a:r>
              <a:rPr lang="en-US" altLang="ja-JP"/>
              <a:t>CSFI</a:t>
            </a:r>
            <a:endParaRPr lang="en-US"/>
          </a:p>
        </p:txBody>
      </p:sp>
      <p:sp>
        <p:nvSpPr>
          <p:cNvPr id="7" name="TextBox 6"/>
          <p:cNvSpPr txBox="1"/>
          <p:nvPr/>
        </p:nvSpPr>
        <p:spPr>
          <a:xfrm>
            <a:off x="3846748" y="3933056"/>
            <a:ext cx="1450504" cy="369332"/>
          </a:xfrm>
          <a:prstGeom prst="rect">
            <a:avLst/>
          </a:prstGeom>
          <a:noFill/>
        </p:spPr>
        <p:txBody>
          <a:bodyPr wrap="square" rtlCol="0">
            <a:spAutoFit/>
          </a:bodyPr>
          <a:lstStyle/>
          <a:p>
            <a:pPr algn="ctr"/>
            <a:r>
              <a:rPr lang="en-US" altLang="ja-JP" dirty="0"/>
              <a:t>RNFL</a:t>
            </a:r>
            <a:endParaRPr lang="en-US" dirty="0"/>
          </a:p>
        </p:txBody>
      </p:sp>
    </p:spTree>
    <p:extLst>
      <p:ext uri="{BB962C8B-B14F-4D97-AF65-F5344CB8AC3E}">
        <p14:creationId xmlns:p14="http://schemas.microsoft.com/office/powerpoint/2010/main" val="15512566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9962CC-1315-9242-B2A2-3D5ABC1660A8}"/>
              </a:ext>
            </a:extLst>
          </p:cNvPr>
          <p:cNvSpPr>
            <a:spLocks noGrp="1"/>
          </p:cNvSpPr>
          <p:nvPr>
            <p:ph type="title"/>
          </p:nvPr>
        </p:nvSpPr>
        <p:spPr/>
        <p:txBody>
          <a:bodyPr/>
          <a:lstStyle/>
          <a:p>
            <a:r>
              <a:rPr kumimoji="1" lang="en-US" altLang="ja-JP" dirty="0"/>
              <a:t>CSFI, RGC count</a:t>
            </a:r>
            <a:r>
              <a:rPr kumimoji="1" lang="ja-JP" altLang="en-US"/>
              <a:t>の既報</a:t>
            </a:r>
          </a:p>
        </p:txBody>
      </p:sp>
      <p:sp>
        <p:nvSpPr>
          <p:cNvPr id="3" name="テキスト プレースホルダー 2">
            <a:extLst>
              <a:ext uri="{FF2B5EF4-FFF2-40B4-BE49-F238E27FC236}">
                <a16:creationId xmlns:a16="http://schemas.microsoft.com/office/drawing/2014/main" id="{ACCF3650-9D26-BF43-9C0D-62B94E9107E7}"/>
              </a:ext>
            </a:extLst>
          </p:cNvPr>
          <p:cNvSpPr>
            <a:spLocks noGrp="1"/>
          </p:cNvSpPr>
          <p:nvPr>
            <p:ph type="body" idx="1"/>
          </p:nvPr>
        </p:nvSpPr>
        <p:spPr/>
        <p:txBody>
          <a:bodyPr/>
          <a:lstStyle/>
          <a:p>
            <a:r>
              <a:rPr kumimoji="1" lang="ja-JP" altLang="en-US"/>
              <a:t>緑内障診断</a:t>
            </a:r>
            <a:endParaRPr kumimoji="1" lang="en-US" altLang="ja-JP" dirty="0"/>
          </a:p>
          <a:p>
            <a:pPr algn="r">
              <a:buFontTx/>
              <a:buChar char="-"/>
            </a:pPr>
            <a:r>
              <a:rPr kumimoji="1" lang="en-US" altLang="ja-JP" dirty="0"/>
              <a:t>Medeiros et al. </a:t>
            </a:r>
            <a:r>
              <a:rPr lang="en-US" altLang="ja-JP" dirty="0"/>
              <a:t>Arch Ophthalmol 2012</a:t>
            </a:r>
          </a:p>
          <a:p>
            <a:pPr algn="r">
              <a:buFontTx/>
              <a:buChar char="-"/>
            </a:pPr>
            <a:r>
              <a:rPr lang="en-US" altLang="ja-JP" dirty="0" err="1"/>
              <a:t>Esporcatte</a:t>
            </a:r>
            <a:r>
              <a:rPr lang="en-US" altLang="ja-JP" dirty="0"/>
              <a:t> BLB, et al. J Ophthalmol 2017 </a:t>
            </a:r>
          </a:p>
          <a:p>
            <a:pPr algn="r">
              <a:buFontTx/>
              <a:buChar char="-"/>
            </a:pPr>
            <a:r>
              <a:rPr kumimoji="1" lang="en-US" altLang="ja-JP" dirty="0"/>
              <a:t>Sakamoto M JJO 2018</a:t>
            </a:r>
          </a:p>
          <a:p>
            <a:pPr marL="50800" indent="0" algn="r">
              <a:buNone/>
            </a:pPr>
            <a:r>
              <a:rPr kumimoji="1" lang="en-US" altLang="ja-JP" dirty="0"/>
              <a:t>…</a:t>
            </a:r>
          </a:p>
          <a:p>
            <a:r>
              <a:rPr kumimoji="1" lang="ja-JP" altLang="en-US"/>
              <a:t>緑内障進行判定、予測</a:t>
            </a:r>
            <a:endParaRPr kumimoji="1" lang="en-US" altLang="ja-JP" dirty="0"/>
          </a:p>
          <a:p>
            <a:pPr algn="r">
              <a:buFontTx/>
              <a:buChar char="-"/>
            </a:pPr>
            <a:r>
              <a:rPr lang="en-US" altLang="ja-JP" dirty="0" err="1"/>
              <a:t>Meira</a:t>
            </a:r>
            <a:r>
              <a:rPr lang="en-US" altLang="ja-JP" dirty="0"/>
              <a:t>-Freitas D, IOVS 2013.</a:t>
            </a:r>
          </a:p>
          <a:p>
            <a:pPr marL="50800" indent="0" algn="r">
              <a:buNone/>
            </a:pPr>
            <a:r>
              <a:rPr kumimoji="1" lang="en-US" altLang="ja-JP" dirty="0"/>
              <a:t>…</a:t>
            </a:r>
          </a:p>
        </p:txBody>
      </p:sp>
      <p:sp>
        <p:nvSpPr>
          <p:cNvPr id="4" name="テキスト ボックス 3">
            <a:extLst>
              <a:ext uri="{FF2B5EF4-FFF2-40B4-BE49-F238E27FC236}">
                <a16:creationId xmlns:a16="http://schemas.microsoft.com/office/drawing/2014/main" id="{F2844164-4382-EE48-B3A6-EB4D04D37129}"/>
              </a:ext>
            </a:extLst>
          </p:cNvPr>
          <p:cNvSpPr txBox="1"/>
          <p:nvPr/>
        </p:nvSpPr>
        <p:spPr>
          <a:xfrm>
            <a:off x="1563804" y="5788404"/>
            <a:ext cx="6016391" cy="52322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just"/>
            <a:r>
              <a:rPr kumimoji="1" lang="en-US" altLang="ja-JP" sz="2800" dirty="0"/>
              <a:t>OCT</a:t>
            </a:r>
            <a:r>
              <a:rPr kumimoji="1" lang="ja-JP" altLang="en-US" sz="2800"/>
              <a:t>、</a:t>
            </a:r>
            <a:r>
              <a:rPr kumimoji="1" lang="en-US" altLang="ja-JP" sz="2800" dirty="0"/>
              <a:t>SAP</a:t>
            </a:r>
            <a:r>
              <a:rPr kumimoji="1" lang="ja-JP" altLang="en-US" sz="2800"/>
              <a:t>単独の判定基準より優れる</a:t>
            </a:r>
          </a:p>
        </p:txBody>
      </p:sp>
    </p:spTree>
    <p:extLst>
      <p:ext uri="{BB962C8B-B14F-4D97-AF65-F5344CB8AC3E}">
        <p14:creationId xmlns:p14="http://schemas.microsoft.com/office/powerpoint/2010/main" val="13601790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4"/>
          <p:cNvSpPr txBox="1"/>
          <p:nvPr/>
        </p:nvSpPr>
        <p:spPr>
          <a:xfrm>
            <a:off x="1007605" y="1654696"/>
            <a:ext cx="7884900" cy="646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HFA30-2とOCTから求めるRGC数</a:t>
            </a:r>
            <a:r>
              <a:rPr lang="ja-JP" altLang="en-US" sz="2800" b="0" i="0" u="none" strike="noStrike" cap="none">
                <a:solidFill>
                  <a:schemeClr val="dk1"/>
                </a:solidFill>
                <a:latin typeface="Calibri"/>
                <a:ea typeface="Calibri"/>
                <a:cs typeface="Calibri"/>
                <a:sym typeface="Calibri"/>
              </a:rPr>
              <a:t>；追試</a:t>
            </a:r>
            <a:endParaRPr dirty="0"/>
          </a:p>
        </p:txBody>
      </p:sp>
      <p:sp>
        <p:nvSpPr>
          <p:cNvPr id="269" name="Google Shape;269;p34"/>
          <p:cNvSpPr txBox="1"/>
          <p:nvPr/>
        </p:nvSpPr>
        <p:spPr>
          <a:xfrm>
            <a:off x="1007603" y="3445934"/>
            <a:ext cx="84333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tx1"/>
                </a:solidFill>
                <a:latin typeface="Calibri"/>
                <a:ea typeface="Calibri"/>
                <a:cs typeface="Calibri"/>
                <a:sym typeface="Calibri"/>
              </a:rPr>
              <a:t>HFA10-2とOCTから求めるRGC数</a:t>
            </a:r>
            <a:r>
              <a:rPr lang="ja-JP" altLang="en-US" sz="2800" b="0" i="0" u="none" strike="noStrike" cap="none">
                <a:solidFill>
                  <a:schemeClr val="tx1"/>
                </a:solidFill>
                <a:latin typeface="Calibri"/>
                <a:ea typeface="Calibri"/>
                <a:cs typeface="Calibri"/>
                <a:sym typeface="Calibri"/>
              </a:rPr>
              <a:t>；黄斑部</a:t>
            </a:r>
            <a:endParaRPr dirty="0">
              <a:solidFill>
                <a:schemeClr val="tx1"/>
              </a:solidFill>
            </a:endParaRPr>
          </a:p>
          <a:p>
            <a:pPr marL="0" marR="0" lvl="0" indent="0" algn="l" rtl="0">
              <a:lnSpc>
                <a:spcPct val="100000"/>
              </a:lnSpc>
              <a:spcBef>
                <a:spcPts val="0"/>
              </a:spcBef>
              <a:spcAft>
                <a:spcPts val="0"/>
              </a:spcAft>
              <a:buClr>
                <a:schemeClr val="dk1"/>
              </a:buClr>
              <a:buFont typeface="Calibri"/>
              <a:buNone/>
            </a:pPr>
            <a:endParaRPr sz="2800" b="0" i="0" u="none" strike="noStrike" cap="none" dirty="0">
              <a:solidFill>
                <a:schemeClr val="tx1"/>
              </a:solidFill>
              <a:latin typeface="Calibri"/>
              <a:ea typeface="Calibri"/>
              <a:cs typeface="Calibri"/>
              <a:sym typeface="Calibri"/>
            </a:endParaRPr>
          </a:p>
        </p:txBody>
      </p:sp>
      <p:sp>
        <p:nvSpPr>
          <p:cNvPr id="270" name="Google Shape;270;p34"/>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p>
            <a:pPr lvl="0"/>
            <a:r>
              <a:rPr lang="ja-JP" altLang="en-US"/>
              <a:t>当科での</a:t>
            </a:r>
            <a:r>
              <a:rPr lang="ja-JP" sz="4400" b="0" i="0" u="none" strike="noStrike" cap="none">
                <a:solidFill>
                  <a:schemeClr val="dk1"/>
                </a:solidFill>
                <a:latin typeface="Calibri"/>
                <a:ea typeface="Calibri"/>
                <a:cs typeface="Calibri"/>
                <a:sym typeface="Calibri"/>
              </a:rPr>
              <a:t>検討</a:t>
            </a:r>
            <a:endParaRPr dirty="0"/>
          </a:p>
        </p:txBody>
      </p:sp>
      <p:sp>
        <p:nvSpPr>
          <p:cNvPr id="271" name="Google Shape;271;p34"/>
          <p:cNvSpPr/>
          <p:nvPr/>
        </p:nvSpPr>
        <p:spPr>
          <a:xfrm>
            <a:off x="305528" y="1669480"/>
            <a:ext cx="6624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alibri"/>
              <a:buNone/>
            </a:pPr>
            <a:r>
              <a:rPr lang="ja-JP" sz="2800" b="0" i="0" u="none" strike="noStrike" cap="none">
                <a:solidFill>
                  <a:srgbClr val="000000"/>
                </a:solidFill>
                <a:latin typeface="Calibri"/>
                <a:ea typeface="Calibri"/>
                <a:cs typeface="Calibri"/>
                <a:sym typeface="Calibri"/>
              </a:rPr>
              <a:t>①</a:t>
            </a:r>
            <a:endParaRPr/>
          </a:p>
        </p:txBody>
      </p:sp>
      <p:sp>
        <p:nvSpPr>
          <p:cNvPr id="272" name="Google Shape;272;p34"/>
          <p:cNvSpPr/>
          <p:nvPr/>
        </p:nvSpPr>
        <p:spPr>
          <a:xfrm>
            <a:off x="305528" y="3445934"/>
            <a:ext cx="6624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alibri"/>
              <a:buNone/>
            </a:pPr>
            <a:r>
              <a:rPr lang="ja-JP" sz="2800" b="0" i="0" u="none" strike="noStrike" cap="none">
                <a:solidFill>
                  <a:schemeClr val="tx1"/>
                </a:solidFill>
                <a:latin typeface="Calibri"/>
                <a:ea typeface="Calibri"/>
                <a:cs typeface="Calibri"/>
                <a:sym typeface="Calibri"/>
              </a:rPr>
              <a:t>②</a:t>
            </a:r>
            <a:endParaRPr dirty="0">
              <a:solidFill>
                <a:schemeClr val="tx1"/>
              </a:solidFill>
            </a:endParaRPr>
          </a:p>
        </p:txBody>
      </p:sp>
      <p:sp>
        <p:nvSpPr>
          <p:cNvPr id="273" name="Google Shape;273;p34"/>
          <p:cNvSpPr txBox="1"/>
          <p:nvPr/>
        </p:nvSpPr>
        <p:spPr>
          <a:xfrm>
            <a:off x="1008241" y="5237159"/>
            <a:ext cx="84333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tx1"/>
                </a:solidFill>
                <a:latin typeface="Calibri"/>
                <a:ea typeface="Calibri"/>
                <a:cs typeface="Calibri"/>
                <a:sym typeface="Calibri"/>
              </a:rPr>
              <a:t>正常視覚者のHFA10-2とOCT</a:t>
            </a:r>
            <a:r>
              <a:rPr lang="ja-JP" altLang="en-US" sz="2800" b="0" i="0" u="none" strike="noStrike" cap="none">
                <a:solidFill>
                  <a:schemeClr val="tx1"/>
                </a:solidFill>
                <a:latin typeface="Calibri"/>
                <a:ea typeface="Calibri"/>
                <a:cs typeface="Calibri"/>
                <a:sym typeface="Calibri"/>
              </a:rPr>
              <a:t>の</a:t>
            </a:r>
            <a:r>
              <a:rPr lang="ja-JP" sz="2800" b="0" i="0" u="none" strike="noStrike" cap="none">
                <a:solidFill>
                  <a:schemeClr val="tx1"/>
                </a:solidFill>
                <a:latin typeface="Calibri"/>
                <a:ea typeface="Calibri"/>
                <a:cs typeface="Calibri"/>
                <a:sym typeface="Calibri"/>
              </a:rPr>
              <a:t>RGC数</a:t>
            </a:r>
            <a:r>
              <a:rPr lang="ja-JP" altLang="en-US" sz="2800" b="0" i="0" u="none" strike="noStrike" cap="none">
                <a:solidFill>
                  <a:schemeClr val="tx1"/>
                </a:solidFill>
                <a:latin typeface="Calibri"/>
                <a:ea typeface="Calibri"/>
                <a:cs typeface="Calibri"/>
                <a:sym typeface="Calibri"/>
              </a:rPr>
              <a:t>；考察</a:t>
            </a:r>
            <a:endParaRPr dirty="0">
              <a:solidFill>
                <a:schemeClr val="tx1"/>
              </a:solidFill>
            </a:endParaRPr>
          </a:p>
        </p:txBody>
      </p:sp>
      <p:sp>
        <p:nvSpPr>
          <p:cNvPr id="274" name="Google Shape;274;p34"/>
          <p:cNvSpPr/>
          <p:nvPr/>
        </p:nvSpPr>
        <p:spPr>
          <a:xfrm>
            <a:off x="306166" y="5237159"/>
            <a:ext cx="6624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alibri"/>
              <a:buNone/>
            </a:pPr>
            <a:r>
              <a:rPr lang="ja-JP" sz="2800" b="0" i="0" u="none" strike="noStrike" cap="none">
                <a:solidFill>
                  <a:schemeClr val="tx1"/>
                </a:solidFill>
                <a:latin typeface="Calibri"/>
                <a:ea typeface="Calibri"/>
                <a:cs typeface="Calibri"/>
                <a:sym typeface="Calibri"/>
              </a:rPr>
              <a:t>③</a:t>
            </a:r>
            <a:endParaRPr>
              <a:solidFill>
                <a:schemeClr val="tx1"/>
              </a:solidFill>
            </a:endParaRPr>
          </a:p>
        </p:txBody>
      </p:sp>
    </p:spTree>
    <p:extLst>
      <p:ext uri="{BB962C8B-B14F-4D97-AF65-F5344CB8AC3E}">
        <p14:creationId xmlns:p14="http://schemas.microsoft.com/office/powerpoint/2010/main" val="16661741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4"/>
          <p:cNvSpPr txBox="1"/>
          <p:nvPr/>
        </p:nvSpPr>
        <p:spPr>
          <a:xfrm>
            <a:off x="1007605" y="1654696"/>
            <a:ext cx="7884900" cy="646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HFA30-2とOCTから求めるRGC数</a:t>
            </a:r>
            <a:r>
              <a:rPr lang="ja-JP" altLang="en-US" sz="2800" b="0" i="0" u="none" strike="noStrike" cap="none">
                <a:solidFill>
                  <a:schemeClr val="dk1"/>
                </a:solidFill>
                <a:latin typeface="Calibri"/>
                <a:ea typeface="Calibri"/>
                <a:cs typeface="Calibri"/>
                <a:sym typeface="Calibri"/>
              </a:rPr>
              <a:t>；追試</a:t>
            </a:r>
            <a:endParaRPr dirty="0"/>
          </a:p>
        </p:txBody>
      </p:sp>
      <p:sp>
        <p:nvSpPr>
          <p:cNvPr id="269" name="Google Shape;269;p34"/>
          <p:cNvSpPr txBox="1"/>
          <p:nvPr/>
        </p:nvSpPr>
        <p:spPr>
          <a:xfrm>
            <a:off x="1007603" y="3445934"/>
            <a:ext cx="84333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rgbClr val="B7B7B7"/>
                </a:solidFill>
                <a:latin typeface="Calibri"/>
                <a:ea typeface="Calibri"/>
                <a:cs typeface="Calibri"/>
                <a:sym typeface="Calibri"/>
              </a:rPr>
              <a:t>HFA10-2とOCTから求めるRGC数</a:t>
            </a:r>
            <a:r>
              <a:rPr lang="ja-JP" altLang="en-US" sz="2800" b="0" i="0" u="none" strike="noStrike" cap="none">
                <a:solidFill>
                  <a:srgbClr val="B7B7B7"/>
                </a:solidFill>
                <a:latin typeface="Calibri"/>
                <a:ea typeface="Calibri"/>
                <a:cs typeface="Calibri"/>
                <a:sym typeface="Calibri"/>
              </a:rPr>
              <a:t>；黄斑部</a:t>
            </a:r>
            <a:endParaRPr dirty="0"/>
          </a:p>
          <a:p>
            <a:pPr marL="0" marR="0" lvl="0" indent="0" algn="l" rtl="0">
              <a:lnSpc>
                <a:spcPct val="100000"/>
              </a:lnSpc>
              <a:spcBef>
                <a:spcPts val="0"/>
              </a:spcBef>
              <a:spcAft>
                <a:spcPts val="0"/>
              </a:spcAft>
              <a:buClr>
                <a:schemeClr val="dk1"/>
              </a:buClr>
              <a:buFont typeface="Calibri"/>
              <a:buNone/>
            </a:pPr>
            <a:endParaRPr sz="2800" b="0" i="0" u="none" strike="noStrike" cap="none" dirty="0">
              <a:solidFill>
                <a:srgbClr val="B7B7B7"/>
              </a:solidFill>
              <a:latin typeface="Calibri"/>
              <a:ea typeface="Calibri"/>
              <a:cs typeface="Calibri"/>
              <a:sym typeface="Calibri"/>
            </a:endParaRPr>
          </a:p>
        </p:txBody>
      </p:sp>
      <p:sp>
        <p:nvSpPr>
          <p:cNvPr id="270" name="Google Shape;270;p34"/>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p>
            <a:pPr lvl="0"/>
            <a:r>
              <a:rPr lang="ja-JP" altLang="en-US"/>
              <a:t>当科での</a:t>
            </a:r>
            <a:r>
              <a:rPr lang="ja-JP" sz="4400" b="0" i="0" u="none" strike="noStrike" cap="none">
                <a:solidFill>
                  <a:schemeClr val="dk1"/>
                </a:solidFill>
                <a:latin typeface="Calibri"/>
                <a:ea typeface="Calibri"/>
                <a:cs typeface="Calibri"/>
                <a:sym typeface="Calibri"/>
              </a:rPr>
              <a:t>検討</a:t>
            </a:r>
            <a:endParaRPr dirty="0"/>
          </a:p>
        </p:txBody>
      </p:sp>
      <p:sp>
        <p:nvSpPr>
          <p:cNvPr id="271" name="Google Shape;271;p34"/>
          <p:cNvSpPr/>
          <p:nvPr/>
        </p:nvSpPr>
        <p:spPr>
          <a:xfrm>
            <a:off x="305528" y="1669480"/>
            <a:ext cx="6624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alibri"/>
              <a:buNone/>
            </a:pPr>
            <a:r>
              <a:rPr lang="ja-JP" sz="2800" b="0" i="0" u="none" strike="noStrike" cap="none">
                <a:solidFill>
                  <a:srgbClr val="000000"/>
                </a:solidFill>
                <a:latin typeface="Calibri"/>
                <a:ea typeface="Calibri"/>
                <a:cs typeface="Calibri"/>
                <a:sym typeface="Calibri"/>
              </a:rPr>
              <a:t>①</a:t>
            </a:r>
            <a:endParaRPr/>
          </a:p>
        </p:txBody>
      </p:sp>
      <p:sp>
        <p:nvSpPr>
          <p:cNvPr id="272" name="Google Shape;272;p34"/>
          <p:cNvSpPr/>
          <p:nvPr/>
        </p:nvSpPr>
        <p:spPr>
          <a:xfrm>
            <a:off x="305528" y="3445934"/>
            <a:ext cx="6624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alibri"/>
              <a:buNone/>
            </a:pPr>
            <a:r>
              <a:rPr lang="ja-JP" sz="2800" b="0" i="0" u="none" strike="noStrike" cap="none">
                <a:solidFill>
                  <a:srgbClr val="B7B7B7"/>
                </a:solidFill>
                <a:latin typeface="Calibri"/>
                <a:ea typeface="Calibri"/>
                <a:cs typeface="Calibri"/>
                <a:sym typeface="Calibri"/>
              </a:rPr>
              <a:t>②</a:t>
            </a:r>
            <a:endParaRPr/>
          </a:p>
        </p:txBody>
      </p:sp>
      <p:sp>
        <p:nvSpPr>
          <p:cNvPr id="273" name="Google Shape;273;p34"/>
          <p:cNvSpPr txBox="1"/>
          <p:nvPr/>
        </p:nvSpPr>
        <p:spPr>
          <a:xfrm>
            <a:off x="1008241" y="5237159"/>
            <a:ext cx="84333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rgbClr val="BFBFBF"/>
                </a:solidFill>
                <a:latin typeface="Calibri"/>
                <a:ea typeface="Calibri"/>
                <a:cs typeface="Calibri"/>
                <a:sym typeface="Calibri"/>
              </a:rPr>
              <a:t>正常視覚者のHFA10-2とOCT</a:t>
            </a:r>
            <a:r>
              <a:rPr lang="ja-JP" altLang="en-US" sz="2800" b="0" i="0" u="none" strike="noStrike" cap="none">
                <a:solidFill>
                  <a:srgbClr val="BFBFBF"/>
                </a:solidFill>
                <a:latin typeface="Calibri"/>
                <a:ea typeface="Calibri"/>
                <a:cs typeface="Calibri"/>
                <a:sym typeface="Calibri"/>
              </a:rPr>
              <a:t>の</a:t>
            </a:r>
            <a:r>
              <a:rPr lang="ja-JP" sz="2800" b="0" i="0" u="none" strike="noStrike" cap="none">
                <a:solidFill>
                  <a:srgbClr val="BFBFBF"/>
                </a:solidFill>
                <a:latin typeface="Calibri"/>
                <a:ea typeface="Calibri"/>
                <a:cs typeface="Calibri"/>
                <a:sym typeface="Calibri"/>
              </a:rPr>
              <a:t>RGC数</a:t>
            </a:r>
            <a:r>
              <a:rPr lang="ja-JP" altLang="en-US" sz="2800" b="0" i="0" u="none" strike="noStrike" cap="none">
                <a:solidFill>
                  <a:srgbClr val="BFBFBF"/>
                </a:solidFill>
                <a:latin typeface="Calibri"/>
                <a:ea typeface="Calibri"/>
                <a:cs typeface="Calibri"/>
                <a:sym typeface="Calibri"/>
              </a:rPr>
              <a:t>；考察</a:t>
            </a:r>
            <a:endParaRPr dirty="0"/>
          </a:p>
        </p:txBody>
      </p:sp>
      <p:sp>
        <p:nvSpPr>
          <p:cNvPr id="274" name="Google Shape;274;p34"/>
          <p:cNvSpPr/>
          <p:nvPr/>
        </p:nvSpPr>
        <p:spPr>
          <a:xfrm>
            <a:off x="306166" y="5237159"/>
            <a:ext cx="6624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alibri"/>
              <a:buNone/>
            </a:pPr>
            <a:r>
              <a:rPr lang="ja-JP" sz="2800" b="0" i="0" u="none" strike="noStrike" cap="none">
                <a:solidFill>
                  <a:srgbClr val="B7B7B7"/>
                </a:solidFill>
                <a:latin typeface="Calibri"/>
                <a:ea typeface="Calibri"/>
                <a:cs typeface="Calibri"/>
                <a:sym typeface="Calibri"/>
              </a:rPr>
              <a:t>③</a:t>
            </a:r>
            <a:endParaRPr/>
          </a:p>
        </p:txBody>
      </p:sp>
    </p:spTree>
    <p:extLst>
      <p:ext uri="{BB962C8B-B14F-4D97-AF65-F5344CB8AC3E}">
        <p14:creationId xmlns:p14="http://schemas.microsoft.com/office/powerpoint/2010/main" val="16743098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279"/>
        <p:cNvGrpSpPr/>
        <p:nvPr/>
      </p:nvGrpSpPr>
      <p:grpSpPr>
        <a:xfrm>
          <a:off x="0" y="0"/>
          <a:ext cx="0" cy="0"/>
          <a:chOff x="0" y="0"/>
          <a:chExt cx="0" cy="0"/>
        </a:xfrm>
      </p:grpSpPr>
      <p:sp>
        <p:nvSpPr>
          <p:cNvPr id="280" name="Google Shape;280;p35"/>
          <p:cNvSpPr txBox="1"/>
          <p:nvPr/>
        </p:nvSpPr>
        <p:spPr>
          <a:xfrm>
            <a:off x="323528" y="2348880"/>
            <a:ext cx="8424936" cy="138499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新たな緑内障の全病期における視野と構造評価の 指標としてのwrgcと緑内障病期との関連ついて検討した</a:t>
            </a:r>
            <a:endParaRPr/>
          </a:p>
        </p:txBody>
      </p:sp>
      <p:sp>
        <p:nvSpPr>
          <p:cNvPr id="281" name="Google Shape;281;p35"/>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Font typeface="Calibri"/>
              <a:buNone/>
            </a:pPr>
            <a:r>
              <a:rPr lang="ja-JP" sz="4400" b="0" i="0" u="none" strike="noStrike" cap="none">
                <a:solidFill>
                  <a:schemeClr val="dk1"/>
                </a:solidFill>
                <a:latin typeface="Calibri"/>
                <a:ea typeface="Calibri"/>
                <a:cs typeface="Calibri"/>
                <a:sym typeface="Calibri"/>
              </a:rPr>
              <a:t>目的</a:t>
            </a:r>
            <a:endParaRPr/>
          </a:p>
        </p:txBody>
      </p:sp>
    </p:spTree>
    <p:extLst>
      <p:ext uri="{BB962C8B-B14F-4D97-AF65-F5344CB8AC3E}">
        <p14:creationId xmlns:p14="http://schemas.microsoft.com/office/powerpoint/2010/main" val="2695724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6"/>
          <p:cNvSpPr/>
          <p:nvPr/>
        </p:nvSpPr>
        <p:spPr>
          <a:xfrm>
            <a:off x="623718" y="1844824"/>
            <a:ext cx="8074744"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Font typeface="Quattrocento Sans"/>
              <a:buNone/>
            </a:pPr>
            <a:r>
              <a:rPr lang="ja-JP" sz="3200" b="0" i="0" u="none" strike="noStrike" cap="none">
                <a:solidFill>
                  <a:srgbClr val="FF0000"/>
                </a:solidFill>
                <a:latin typeface="Quattrocento Sans"/>
                <a:ea typeface="Quattrocento Sans"/>
                <a:cs typeface="Quattrocento Sans"/>
                <a:sym typeface="Quattrocento Sans"/>
              </a:rPr>
              <a:t>網膜神経節細胞</a:t>
            </a:r>
            <a:r>
              <a:rPr lang="ja-JP" sz="3200" b="0" i="0" u="none" strike="noStrike" cap="none">
                <a:solidFill>
                  <a:schemeClr val="dk1"/>
                </a:solidFill>
                <a:latin typeface="Quattrocento Sans"/>
                <a:ea typeface="Quattrocento Sans"/>
                <a:cs typeface="Quattrocento Sans"/>
                <a:sym typeface="Quattrocento Sans"/>
              </a:rPr>
              <a:t>が選択的に障害される疾患</a:t>
            </a:r>
            <a:endParaRPr/>
          </a:p>
        </p:txBody>
      </p:sp>
      <p:sp>
        <p:nvSpPr>
          <p:cNvPr id="171" name="Google Shape;171;p26"/>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ja-JP" sz="4400" b="0" i="0" u="none" strike="noStrike" cap="none">
                <a:solidFill>
                  <a:schemeClr val="dk1"/>
                </a:solidFill>
                <a:latin typeface="Quattrocento Sans"/>
                <a:ea typeface="Quattrocento Sans"/>
                <a:cs typeface="Quattrocento Sans"/>
                <a:sym typeface="Quattrocento Sans"/>
              </a:rPr>
              <a:t>緑内障</a:t>
            </a:r>
            <a:endParaRPr/>
          </a:p>
        </p:txBody>
      </p:sp>
      <p:pic>
        <p:nvPicPr>
          <p:cNvPr id="172" name="Google Shape;172;p26"/>
          <p:cNvPicPr preferRelativeResize="0"/>
          <p:nvPr/>
        </p:nvPicPr>
        <p:blipFill rotWithShape="1">
          <a:blip r:embed="rId3">
            <a:alphaModFix/>
          </a:blip>
          <a:srcRect r="4610" b="10217"/>
          <a:stretch/>
        </p:blipFill>
        <p:spPr>
          <a:xfrm>
            <a:off x="3080964" y="3139895"/>
            <a:ext cx="3339295" cy="2510355"/>
          </a:xfrm>
          <a:prstGeom prst="rect">
            <a:avLst/>
          </a:prstGeom>
          <a:noFill/>
          <a:ln>
            <a:noFill/>
          </a:ln>
        </p:spPr>
      </p:pic>
      <p:sp>
        <p:nvSpPr>
          <p:cNvPr id="173" name="Google Shape;173;p26"/>
          <p:cNvSpPr/>
          <p:nvPr/>
        </p:nvSpPr>
        <p:spPr>
          <a:xfrm>
            <a:off x="4482915" y="3244335"/>
            <a:ext cx="178175"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 </a:t>
            </a:r>
            <a:endParaRPr/>
          </a:p>
        </p:txBody>
      </p:sp>
    </p:spTree>
    <p:extLst>
      <p:ext uri="{BB962C8B-B14F-4D97-AF65-F5344CB8AC3E}">
        <p14:creationId xmlns:p14="http://schemas.microsoft.com/office/powerpoint/2010/main" val="30117303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aphicFrame>
        <p:nvGraphicFramePr>
          <p:cNvPr id="287" name="Google Shape;287;p36"/>
          <p:cNvGraphicFramePr/>
          <p:nvPr/>
        </p:nvGraphicFramePr>
        <p:xfrm>
          <a:off x="1359669" y="3651789"/>
          <a:ext cx="6380675" cy="2302950"/>
        </p:xfrm>
        <a:graphic>
          <a:graphicData uri="http://schemas.openxmlformats.org/drawingml/2006/table">
            <a:tbl>
              <a:tblPr>
                <a:noFill/>
              </a:tblPr>
              <a:tblGrid>
                <a:gridCol w="4364450">
                  <a:extLst>
                    <a:ext uri="{9D8B030D-6E8A-4147-A177-3AD203B41FA5}">
                      <a16:colId xmlns:a16="http://schemas.microsoft.com/office/drawing/2014/main" val="20000"/>
                    </a:ext>
                  </a:extLst>
                </a:gridCol>
                <a:gridCol w="2016225">
                  <a:extLst>
                    <a:ext uri="{9D8B030D-6E8A-4147-A177-3AD203B41FA5}">
                      <a16:colId xmlns:a16="http://schemas.microsoft.com/office/drawing/2014/main" val="20001"/>
                    </a:ext>
                  </a:extLst>
                </a:gridCol>
              </a:tblGrid>
              <a:tr h="745075">
                <a:tc>
                  <a:txBody>
                    <a:bodyPr/>
                    <a:lstStyle/>
                    <a:p>
                      <a:pPr marL="0" marR="0" lvl="0" indent="0" algn="l" rtl="0">
                        <a:lnSpc>
                          <a:spcPct val="100000"/>
                        </a:lnSpc>
                        <a:spcBef>
                          <a:spcPts val="0"/>
                        </a:spcBef>
                        <a:spcAft>
                          <a:spcPts val="0"/>
                        </a:spcAft>
                        <a:buClr>
                          <a:srgbClr val="000000"/>
                        </a:buClr>
                        <a:buFont typeface="Arial"/>
                        <a:buNone/>
                      </a:pPr>
                      <a:endParaRPr sz="1900" u="none" strike="noStrike" cap="none"/>
                    </a:p>
                  </a:txBody>
                  <a:tcPr marL="68600" marR="6860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Font typeface="Arial"/>
                        <a:buNone/>
                      </a:pPr>
                      <a:endParaRPr sz="1900" u="none" strike="noStrike" cap="none"/>
                    </a:p>
                  </a:txBody>
                  <a:tcPr marL="68600" marR="6860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557875">
                <a:tc>
                  <a:txBody>
                    <a:bodyPr/>
                    <a:lstStyle/>
                    <a:p>
                      <a:pPr marL="0" marR="0" lvl="0" indent="0" algn="l" rtl="0">
                        <a:lnSpc>
                          <a:spcPct val="100000"/>
                        </a:lnSpc>
                        <a:spcBef>
                          <a:spcPts val="0"/>
                        </a:spcBef>
                        <a:spcAft>
                          <a:spcPts val="0"/>
                        </a:spcAft>
                        <a:buClr>
                          <a:srgbClr val="000000"/>
                        </a:buClr>
                        <a:buFont typeface="Arial"/>
                        <a:buNone/>
                      </a:pPr>
                      <a:endParaRPr sz="1900" u="none" strike="noStrike" cap="none"/>
                    </a:p>
                  </a:txBody>
                  <a:tcPr marL="68600" marR="6860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Font typeface="Arial"/>
                        <a:buNone/>
                      </a:pPr>
                      <a:endParaRPr sz="1900" u="none" strike="noStrike" cap="none"/>
                    </a:p>
                  </a:txBody>
                  <a:tcPr marL="68600" marR="6860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88" name="Google Shape;288;p36"/>
          <p:cNvSpPr txBox="1"/>
          <p:nvPr/>
        </p:nvSpPr>
        <p:spPr>
          <a:xfrm>
            <a:off x="611560" y="1423305"/>
            <a:ext cx="7992888" cy="149862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2009年9月から2015年7月までに慈恵医大附属病院緑内障外来を受診した 345例661眼のうち、</a:t>
            </a:r>
            <a:endParaRPr/>
          </a:p>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HFAの信頼性指標とOCT基準を満たす330例572眼</a:t>
            </a:r>
            <a:endParaRPr/>
          </a:p>
        </p:txBody>
      </p:sp>
      <p:sp>
        <p:nvSpPr>
          <p:cNvPr id="289" name="Google Shape;289;p36"/>
          <p:cNvSpPr/>
          <p:nvPr/>
        </p:nvSpPr>
        <p:spPr>
          <a:xfrm>
            <a:off x="6028541" y="3906594"/>
            <a:ext cx="10836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572眼</a:t>
            </a:r>
            <a:endParaRPr/>
          </a:p>
        </p:txBody>
      </p:sp>
      <p:sp>
        <p:nvSpPr>
          <p:cNvPr id="290" name="Google Shape;290;p36"/>
          <p:cNvSpPr/>
          <p:nvPr/>
        </p:nvSpPr>
        <p:spPr>
          <a:xfrm>
            <a:off x="6028540" y="4535337"/>
            <a:ext cx="2503899"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295眼</a:t>
            </a:r>
            <a:endParaRPr/>
          </a:p>
        </p:txBody>
      </p:sp>
      <p:sp>
        <p:nvSpPr>
          <p:cNvPr id="291" name="Google Shape;291;p36"/>
          <p:cNvSpPr/>
          <p:nvPr/>
        </p:nvSpPr>
        <p:spPr>
          <a:xfrm>
            <a:off x="6028540" y="5294587"/>
            <a:ext cx="1783819"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277眼</a:t>
            </a:r>
            <a:endParaRPr/>
          </a:p>
        </p:txBody>
      </p:sp>
      <p:sp>
        <p:nvSpPr>
          <p:cNvPr id="292" name="Google Shape;292;p36"/>
          <p:cNvSpPr txBox="1"/>
          <p:nvPr/>
        </p:nvSpPr>
        <p:spPr>
          <a:xfrm>
            <a:off x="3576409" y="2958416"/>
            <a:ext cx="5567591"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400" b="0" i="0" u="none" strike="noStrike" cap="none">
                <a:solidFill>
                  <a:schemeClr val="dk1"/>
                </a:solidFill>
                <a:latin typeface="Calibri"/>
                <a:ea typeface="Calibri"/>
                <a:cs typeface="Calibri"/>
                <a:sym typeface="Calibri"/>
              </a:rPr>
              <a:t>HFAの信頼性(固視不良20%未満、偽陽性15%未満、偽陰性33%未満)</a:t>
            </a:r>
            <a:endParaRPr/>
          </a:p>
          <a:p>
            <a:pPr marL="0" marR="0" lvl="0" indent="0" algn="l" rtl="0">
              <a:lnSpc>
                <a:spcPct val="100000"/>
              </a:lnSpc>
              <a:spcBef>
                <a:spcPts val="0"/>
              </a:spcBef>
              <a:spcAft>
                <a:spcPts val="0"/>
              </a:spcAft>
              <a:buClr>
                <a:schemeClr val="dk1"/>
              </a:buClr>
              <a:buFont typeface="Calibri"/>
              <a:buNone/>
            </a:pPr>
            <a:r>
              <a:rPr lang="ja-JP" sz="1400" b="0" i="0" u="none" strike="noStrike" cap="none">
                <a:solidFill>
                  <a:schemeClr val="dk1"/>
                </a:solidFill>
                <a:latin typeface="Calibri"/>
                <a:ea typeface="Calibri"/>
                <a:cs typeface="Calibri"/>
                <a:sym typeface="Calibri"/>
              </a:rPr>
              <a:t>OCT (image quality 6/10 以上、複数回撮像のうち最良の画像を選択)</a:t>
            </a:r>
            <a:endParaRPr/>
          </a:p>
        </p:txBody>
      </p:sp>
      <p:sp>
        <p:nvSpPr>
          <p:cNvPr id="293" name="Google Shape;293;p36"/>
          <p:cNvSpPr txBox="1"/>
          <p:nvPr/>
        </p:nvSpPr>
        <p:spPr>
          <a:xfrm>
            <a:off x="1259632" y="3906597"/>
            <a:ext cx="4176464"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原発開放隅角緑内障(広義)</a:t>
            </a:r>
            <a:endParaRPr/>
          </a:p>
        </p:txBody>
      </p:sp>
      <p:sp>
        <p:nvSpPr>
          <p:cNvPr id="294" name="Google Shape;294;p36"/>
          <p:cNvSpPr txBox="1"/>
          <p:nvPr/>
        </p:nvSpPr>
        <p:spPr>
          <a:xfrm>
            <a:off x="1259632" y="4535374"/>
            <a:ext cx="352839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・開放隅角緑内障(狭義)</a:t>
            </a:r>
            <a:endParaRPr/>
          </a:p>
        </p:txBody>
      </p:sp>
      <p:sp>
        <p:nvSpPr>
          <p:cNvPr id="295" name="Google Shape;295;p36"/>
          <p:cNvSpPr txBox="1"/>
          <p:nvPr/>
        </p:nvSpPr>
        <p:spPr>
          <a:xfrm>
            <a:off x="1259632" y="5294590"/>
            <a:ext cx="352839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・正常眼圧緑内障</a:t>
            </a:r>
            <a:endParaRPr/>
          </a:p>
        </p:txBody>
      </p:sp>
      <p:sp>
        <p:nvSpPr>
          <p:cNvPr id="296" name="Google Shape;296;p36"/>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Font typeface="Calibri"/>
              <a:buNone/>
            </a:pPr>
            <a:r>
              <a:rPr lang="ja-JP" sz="4400" b="0" i="0" u="none" strike="noStrike" cap="none">
                <a:solidFill>
                  <a:schemeClr val="dk1"/>
                </a:solidFill>
                <a:latin typeface="Calibri"/>
                <a:ea typeface="Calibri"/>
                <a:cs typeface="Calibri"/>
                <a:sym typeface="Calibri"/>
              </a:rPr>
              <a:t>対象</a:t>
            </a:r>
            <a:endParaRPr/>
          </a:p>
        </p:txBody>
      </p:sp>
      <p:sp>
        <p:nvSpPr>
          <p:cNvPr id="297" name="Google Shape;297;p36"/>
          <p:cNvSpPr txBox="1"/>
          <p:nvPr/>
        </p:nvSpPr>
        <p:spPr>
          <a:xfrm>
            <a:off x="4788024" y="4566451"/>
            <a:ext cx="1020809" cy="40011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000" b="0" i="0" u="none" strike="noStrike" cap="none">
                <a:solidFill>
                  <a:schemeClr val="dk1"/>
                </a:solidFill>
                <a:latin typeface="Calibri"/>
                <a:ea typeface="Calibri"/>
                <a:cs typeface="Calibri"/>
                <a:sym typeface="Calibri"/>
              </a:rPr>
              <a:t>(POAG)</a:t>
            </a:r>
            <a:endParaRPr/>
          </a:p>
        </p:txBody>
      </p:sp>
      <p:sp>
        <p:nvSpPr>
          <p:cNvPr id="298" name="Google Shape;298;p36"/>
          <p:cNvSpPr txBox="1"/>
          <p:nvPr/>
        </p:nvSpPr>
        <p:spPr>
          <a:xfrm>
            <a:off x="4901808" y="5384801"/>
            <a:ext cx="793239"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(NTG)</a:t>
            </a:r>
            <a:endParaRPr/>
          </a:p>
        </p:txBody>
      </p:sp>
    </p:spTree>
    <p:extLst>
      <p:ext uri="{BB962C8B-B14F-4D97-AF65-F5344CB8AC3E}">
        <p14:creationId xmlns:p14="http://schemas.microsoft.com/office/powerpoint/2010/main" val="3271116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graphicFrame>
        <p:nvGraphicFramePr>
          <p:cNvPr id="304" name="Google Shape;304;p37"/>
          <p:cNvGraphicFramePr/>
          <p:nvPr>
            <p:extLst>
              <p:ext uri="{D42A27DB-BD31-4B8C-83A1-F6EECF244321}">
                <p14:modId xmlns:p14="http://schemas.microsoft.com/office/powerpoint/2010/main" val="4111705111"/>
              </p:ext>
            </p:extLst>
          </p:nvPr>
        </p:nvGraphicFramePr>
        <p:xfrm>
          <a:off x="628651" y="1348508"/>
          <a:ext cx="8172450" cy="4400300"/>
        </p:xfrm>
        <a:graphic>
          <a:graphicData uri="http://schemas.openxmlformats.org/drawingml/2006/table">
            <a:tbl>
              <a:tblPr>
                <a:noFill/>
              </a:tblPr>
              <a:tblGrid>
                <a:gridCol w="2814950">
                  <a:extLst>
                    <a:ext uri="{9D8B030D-6E8A-4147-A177-3AD203B41FA5}">
                      <a16:colId xmlns:a16="http://schemas.microsoft.com/office/drawing/2014/main" val="20000"/>
                    </a:ext>
                  </a:extLst>
                </a:gridCol>
                <a:gridCol w="1920850">
                  <a:extLst>
                    <a:ext uri="{9D8B030D-6E8A-4147-A177-3AD203B41FA5}">
                      <a16:colId xmlns:a16="http://schemas.microsoft.com/office/drawing/2014/main" val="20001"/>
                    </a:ext>
                  </a:extLst>
                </a:gridCol>
                <a:gridCol w="2003725">
                  <a:extLst>
                    <a:ext uri="{9D8B030D-6E8A-4147-A177-3AD203B41FA5}">
                      <a16:colId xmlns:a16="http://schemas.microsoft.com/office/drawing/2014/main" val="20002"/>
                    </a:ext>
                  </a:extLst>
                </a:gridCol>
                <a:gridCol w="1432925">
                  <a:extLst>
                    <a:ext uri="{9D8B030D-6E8A-4147-A177-3AD203B41FA5}">
                      <a16:colId xmlns:a16="http://schemas.microsoft.com/office/drawing/2014/main" val="20003"/>
                    </a:ext>
                  </a:extLst>
                </a:gridCol>
              </a:tblGrid>
              <a:tr h="822575">
                <a:tc>
                  <a:txBody>
                    <a:bodyPr/>
                    <a:lstStyle/>
                    <a:p>
                      <a:pPr marL="0" marR="0" lvl="0" indent="0" algn="ctr" rtl="0">
                        <a:lnSpc>
                          <a:spcPct val="100000"/>
                        </a:lnSpc>
                        <a:spcBef>
                          <a:spcPts val="0"/>
                        </a:spcBef>
                        <a:spcAft>
                          <a:spcPts val="0"/>
                        </a:spcAft>
                        <a:buClr>
                          <a:schemeClr val="dk1"/>
                        </a:buClr>
                        <a:buFont typeface="Calibri"/>
                        <a:buNone/>
                      </a:pPr>
                      <a:r>
                        <a:rPr lang="ja-JP" sz="1800" b="0" u="none" strike="noStrike" cap="none">
                          <a:latin typeface="Calibri"/>
                          <a:ea typeface="Calibri"/>
                          <a:cs typeface="Calibri"/>
                          <a:sym typeface="Calibri"/>
                        </a:rPr>
                        <a:t>N＝眼数</a:t>
                      </a:r>
                      <a:endParaRPr lang="en-US" altLang="ja-JP" sz="1800" b="0" u="none" strike="noStrike" cap="none" dirty="0">
                        <a:latin typeface="Calibri"/>
                        <a:ea typeface="Calibri"/>
                        <a:cs typeface="Calibri"/>
                        <a:sym typeface="Calibri"/>
                      </a:endParaRPr>
                    </a:p>
                    <a:p>
                      <a:pPr marL="0" marR="0" lvl="0" indent="0" algn="ctr" rtl="0">
                        <a:lnSpc>
                          <a:spcPct val="100000"/>
                        </a:lnSpc>
                        <a:spcBef>
                          <a:spcPts val="0"/>
                        </a:spcBef>
                        <a:spcAft>
                          <a:spcPts val="0"/>
                        </a:spcAft>
                        <a:buClr>
                          <a:schemeClr val="dk1"/>
                        </a:buClr>
                        <a:buFont typeface="Calibri"/>
                        <a:buNone/>
                      </a:pPr>
                      <a:r>
                        <a:rPr lang="en-US" altLang="ja-JP" sz="2000" b="0" u="none" strike="noStrike" cap="none" dirty="0">
                          <a:latin typeface="Calibri"/>
                          <a:cs typeface="Calibri"/>
                          <a:sym typeface="Calibri"/>
                        </a:rPr>
                        <a:t>661</a:t>
                      </a:r>
                      <a:endParaRPr dirty="0"/>
                    </a:p>
                  </a:txBody>
                  <a:tcPr marL="68575" marR="68575" marT="91425" marB="91425"/>
                </a:tc>
                <a:tc>
                  <a:txBody>
                    <a:bodyPr/>
                    <a:lstStyle/>
                    <a:p>
                      <a:pPr marL="0" marR="0" lvl="0" indent="0" algn="ctr" rtl="0">
                        <a:lnSpc>
                          <a:spcPct val="100000"/>
                        </a:lnSpc>
                        <a:spcBef>
                          <a:spcPts val="0"/>
                        </a:spcBef>
                        <a:spcAft>
                          <a:spcPts val="0"/>
                        </a:spcAft>
                        <a:buClr>
                          <a:schemeClr val="lt1"/>
                        </a:buClr>
                        <a:buFont typeface="Calibri"/>
                        <a:buNone/>
                      </a:pPr>
                      <a:r>
                        <a:rPr lang="ja-JP" sz="2000" b="0" u="none" strike="noStrike" cap="none">
                          <a:solidFill>
                            <a:schemeClr val="dk1"/>
                          </a:solidFill>
                          <a:latin typeface="Calibri"/>
                          <a:ea typeface="Calibri"/>
                          <a:cs typeface="Calibri"/>
                          <a:sym typeface="Calibri"/>
                        </a:rPr>
                        <a:t>POAG</a:t>
                      </a:r>
                      <a:endParaRPr sz="2000" b="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Font typeface="Calibri"/>
                        <a:buNone/>
                      </a:pPr>
                      <a:r>
                        <a:rPr lang="ja-JP" sz="2000" b="0" u="none" strike="noStrike" cap="none">
                          <a:solidFill>
                            <a:schemeClr val="dk1"/>
                          </a:solidFill>
                          <a:latin typeface="Calibri"/>
                          <a:ea typeface="Calibri"/>
                          <a:cs typeface="Calibri"/>
                          <a:sym typeface="Calibri"/>
                        </a:rPr>
                        <a:t>295</a:t>
                      </a:r>
                      <a:endParaRPr sz="2000" b="0" u="none" strike="noStrike" cap="none">
                        <a:solidFill>
                          <a:schemeClr val="dk1"/>
                        </a:solidFill>
                        <a:latin typeface="Calibri"/>
                        <a:ea typeface="Calibri"/>
                        <a:cs typeface="Calibri"/>
                        <a:sym typeface="Calibri"/>
                      </a:endParaRPr>
                    </a:p>
                  </a:txBody>
                  <a:tcPr marL="68575" marR="68575" marT="91425" marB="91425"/>
                </a:tc>
                <a:tc>
                  <a:txBody>
                    <a:bodyPr/>
                    <a:lstStyle/>
                    <a:p>
                      <a:pPr marL="0" marR="0" lvl="0" indent="0" algn="ctr" rtl="0">
                        <a:lnSpc>
                          <a:spcPct val="100000"/>
                        </a:lnSpc>
                        <a:spcBef>
                          <a:spcPts val="0"/>
                        </a:spcBef>
                        <a:spcAft>
                          <a:spcPts val="0"/>
                        </a:spcAft>
                        <a:buClr>
                          <a:schemeClr val="lt1"/>
                        </a:buClr>
                        <a:buFont typeface="Calibri"/>
                        <a:buNone/>
                      </a:pPr>
                      <a:r>
                        <a:rPr lang="ja-JP" sz="2000" b="0" u="none" strike="noStrike" cap="none">
                          <a:solidFill>
                            <a:schemeClr val="dk1"/>
                          </a:solidFill>
                          <a:latin typeface="Calibri"/>
                          <a:ea typeface="Calibri"/>
                          <a:cs typeface="Calibri"/>
                          <a:sym typeface="Calibri"/>
                        </a:rPr>
                        <a:t>NTG</a:t>
                      </a:r>
                      <a:endParaRPr sz="2000" b="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Font typeface="Calibri"/>
                        <a:buNone/>
                      </a:pPr>
                      <a:r>
                        <a:rPr lang="ja-JP" sz="2000" b="0" u="none" strike="noStrike" cap="none">
                          <a:solidFill>
                            <a:schemeClr val="dk1"/>
                          </a:solidFill>
                          <a:latin typeface="Calibri"/>
                          <a:ea typeface="Calibri"/>
                          <a:cs typeface="Calibri"/>
                          <a:sym typeface="Calibri"/>
                        </a:rPr>
                        <a:t>277</a:t>
                      </a:r>
                      <a:endParaRPr sz="2000" b="0" u="none" strike="noStrike" cap="none">
                        <a:solidFill>
                          <a:schemeClr val="dk1"/>
                        </a:solidFill>
                        <a:latin typeface="Calibri"/>
                        <a:ea typeface="Calibri"/>
                        <a:cs typeface="Calibri"/>
                        <a:sym typeface="Calibri"/>
                      </a:endParaRPr>
                    </a:p>
                  </a:txBody>
                  <a:tcPr marL="68575" marR="68575" marT="91425" marB="91425"/>
                </a:tc>
                <a:tc>
                  <a:txBody>
                    <a:bodyPr/>
                    <a:lstStyle/>
                    <a:p>
                      <a:pPr marL="0" marR="0" lvl="0" indent="0" algn="ctr" rtl="0">
                        <a:lnSpc>
                          <a:spcPct val="100000"/>
                        </a:lnSpc>
                        <a:spcBef>
                          <a:spcPts val="0"/>
                        </a:spcBef>
                        <a:spcAft>
                          <a:spcPts val="0"/>
                        </a:spcAft>
                        <a:buClr>
                          <a:schemeClr val="lt1"/>
                        </a:buClr>
                        <a:buFont typeface="Calibri"/>
                        <a:buNone/>
                      </a:pPr>
                      <a:r>
                        <a:rPr lang="ja-JP" sz="2400" b="0" u="none" strike="noStrike" cap="none">
                          <a:solidFill>
                            <a:schemeClr val="dk1"/>
                          </a:solidFill>
                          <a:latin typeface="Calibri"/>
                          <a:ea typeface="Calibri"/>
                          <a:cs typeface="Calibri"/>
                          <a:sym typeface="Calibri"/>
                        </a:rPr>
                        <a:t>p値</a:t>
                      </a:r>
                      <a:endParaRPr/>
                    </a:p>
                  </a:txBody>
                  <a:tcPr marL="68575" marR="68575" marT="91425" marB="91425"/>
                </a:tc>
                <a:extLst>
                  <a:ext uri="{0D108BD9-81ED-4DB2-BD59-A6C34878D82A}">
                    <a16:rowId xmlns:a16="http://schemas.microsoft.com/office/drawing/2014/main" val="10000"/>
                  </a:ext>
                </a:extLst>
              </a:tr>
              <a:tr h="743775">
                <a:tc>
                  <a:txBody>
                    <a:bodyPr/>
                    <a:lstStyle/>
                    <a:p>
                      <a:pPr marL="0" marR="0" lvl="0" indent="0" algn="l" rtl="0">
                        <a:lnSpc>
                          <a:spcPct val="100000"/>
                        </a:lnSpc>
                        <a:spcBef>
                          <a:spcPts val="0"/>
                        </a:spcBef>
                        <a:spcAft>
                          <a:spcPts val="0"/>
                        </a:spcAft>
                        <a:buClr>
                          <a:schemeClr val="lt1"/>
                        </a:buClr>
                        <a:buFont typeface="Calibri"/>
                        <a:buNone/>
                      </a:pPr>
                      <a:r>
                        <a:rPr lang="ja-JP" sz="2000" b="0" u="none" strike="noStrike" cap="none">
                          <a:solidFill>
                            <a:schemeClr val="dk1"/>
                          </a:solidFill>
                          <a:latin typeface="Calibri"/>
                          <a:ea typeface="Calibri"/>
                          <a:cs typeface="Calibri"/>
                          <a:sym typeface="Calibri"/>
                        </a:rPr>
                        <a:t>平均年齢(歳)</a:t>
                      </a:r>
                      <a:endParaRPr sz="2000" b="0" u="none" strike="noStrike" cap="none">
                        <a:solidFill>
                          <a:schemeClr val="lt1"/>
                        </a:solidFill>
                        <a:latin typeface="Calibri"/>
                        <a:ea typeface="Calibri"/>
                        <a:cs typeface="Calibri"/>
                        <a:sym typeface="Calibri"/>
                      </a:endParaRPr>
                    </a:p>
                  </a:txBody>
                  <a:tcPr marL="68575" marR="68575" marT="91425" marB="91425"/>
                </a:tc>
                <a:tc>
                  <a:txBody>
                    <a:bodyPr/>
                    <a:lstStyle/>
                    <a:p>
                      <a:pPr marL="0" marR="0" lvl="0" indent="0" algn="ctr" rtl="0">
                        <a:lnSpc>
                          <a:spcPct val="100000"/>
                        </a:lnSpc>
                        <a:spcBef>
                          <a:spcPts val="0"/>
                        </a:spcBef>
                        <a:spcAft>
                          <a:spcPts val="0"/>
                        </a:spcAft>
                        <a:buClr>
                          <a:schemeClr val="dk1"/>
                        </a:buClr>
                        <a:buFont typeface="Calibri"/>
                        <a:buNone/>
                      </a:pPr>
                      <a:r>
                        <a:rPr lang="ja-JP" sz="2400" b="0" u="none" strike="noStrike" cap="none">
                          <a:solidFill>
                            <a:schemeClr val="dk1"/>
                          </a:solidFill>
                          <a:latin typeface="Calibri"/>
                          <a:ea typeface="Calibri"/>
                          <a:cs typeface="Calibri"/>
                          <a:sym typeface="Calibri"/>
                        </a:rPr>
                        <a:t>59.3±12.2</a:t>
                      </a:r>
                      <a:endParaRPr/>
                    </a:p>
                  </a:txBody>
                  <a:tcPr marL="68575" marR="68575" marT="91425" marB="91425"/>
                </a:tc>
                <a:tc>
                  <a:txBody>
                    <a:bodyPr/>
                    <a:lstStyle/>
                    <a:p>
                      <a:pPr marL="0" marR="0" lvl="0" indent="0" algn="ctr" rtl="0">
                        <a:lnSpc>
                          <a:spcPct val="100000"/>
                        </a:lnSpc>
                        <a:spcBef>
                          <a:spcPts val="0"/>
                        </a:spcBef>
                        <a:spcAft>
                          <a:spcPts val="0"/>
                        </a:spcAft>
                        <a:buClr>
                          <a:schemeClr val="lt1"/>
                        </a:buClr>
                        <a:buFont typeface="Calibri"/>
                        <a:buNone/>
                      </a:pPr>
                      <a:r>
                        <a:rPr lang="ja-JP" sz="2400" b="0" u="none" strike="noStrike" cap="none">
                          <a:solidFill>
                            <a:schemeClr val="dk1"/>
                          </a:solidFill>
                          <a:latin typeface="Calibri"/>
                          <a:ea typeface="Calibri"/>
                          <a:cs typeface="Calibri"/>
                          <a:sym typeface="Calibri"/>
                        </a:rPr>
                        <a:t>57.3±11.2</a:t>
                      </a:r>
                      <a:endParaRPr/>
                    </a:p>
                  </a:txBody>
                  <a:tcPr marL="68575" marR="68575" marT="91425" marB="91425"/>
                </a:tc>
                <a:tc>
                  <a:txBody>
                    <a:bodyPr/>
                    <a:lstStyle/>
                    <a:p>
                      <a:pPr marL="0" marR="0" lvl="0" indent="0" algn="ctr" rtl="0">
                        <a:lnSpc>
                          <a:spcPct val="100000"/>
                        </a:lnSpc>
                        <a:spcBef>
                          <a:spcPts val="0"/>
                        </a:spcBef>
                        <a:spcAft>
                          <a:spcPts val="0"/>
                        </a:spcAft>
                        <a:buClr>
                          <a:schemeClr val="lt1"/>
                        </a:buClr>
                        <a:buFont typeface="Calibri"/>
                        <a:buNone/>
                      </a:pPr>
                      <a:r>
                        <a:rPr lang="ja-JP" sz="2400" b="0" u="none" strike="noStrike" cap="none">
                          <a:solidFill>
                            <a:schemeClr val="dk1"/>
                          </a:solidFill>
                          <a:latin typeface="Calibri"/>
                          <a:ea typeface="Calibri"/>
                          <a:cs typeface="Calibri"/>
                          <a:sym typeface="Calibri"/>
                        </a:rPr>
                        <a:t>p=0.03</a:t>
                      </a:r>
                      <a:endParaRPr/>
                    </a:p>
                  </a:txBody>
                  <a:tcPr marL="68575" marR="68575" marT="91425" marB="91425"/>
                </a:tc>
                <a:extLst>
                  <a:ext uri="{0D108BD9-81ED-4DB2-BD59-A6C34878D82A}">
                    <a16:rowId xmlns:a16="http://schemas.microsoft.com/office/drawing/2014/main" val="10001"/>
                  </a:ext>
                </a:extLst>
              </a:tr>
              <a:tr h="704650">
                <a:tc>
                  <a:txBody>
                    <a:bodyPr/>
                    <a:lstStyle/>
                    <a:p>
                      <a:pPr marL="0" marR="0" lvl="0" indent="0" algn="l" rtl="0">
                        <a:lnSpc>
                          <a:spcPct val="100000"/>
                        </a:lnSpc>
                        <a:spcBef>
                          <a:spcPts val="0"/>
                        </a:spcBef>
                        <a:spcAft>
                          <a:spcPts val="0"/>
                        </a:spcAft>
                        <a:buClr>
                          <a:schemeClr val="lt1"/>
                        </a:buClr>
                        <a:buFont typeface="Calibri"/>
                        <a:buNone/>
                      </a:pPr>
                      <a:r>
                        <a:rPr lang="ja-JP" sz="2000" b="0" u="none" strike="noStrike" cap="none">
                          <a:solidFill>
                            <a:schemeClr val="dk1"/>
                          </a:solidFill>
                          <a:latin typeface="Calibri"/>
                          <a:ea typeface="Calibri"/>
                          <a:cs typeface="Calibri"/>
                          <a:sym typeface="Calibri"/>
                        </a:rPr>
                        <a:t>平均等価球面度数(D)</a:t>
                      </a:r>
                      <a:endParaRPr/>
                    </a:p>
                  </a:txBody>
                  <a:tcPr marL="68575" marR="68575" marT="91425" marB="91425"/>
                </a:tc>
                <a:tc>
                  <a:txBody>
                    <a:bodyPr/>
                    <a:lstStyle/>
                    <a:p>
                      <a:pPr marL="0" marR="0" lvl="0" indent="0" algn="ctr" rtl="0">
                        <a:lnSpc>
                          <a:spcPct val="100000"/>
                        </a:lnSpc>
                        <a:spcBef>
                          <a:spcPts val="0"/>
                        </a:spcBef>
                        <a:spcAft>
                          <a:spcPts val="0"/>
                        </a:spcAft>
                        <a:buClr>
                          <a:schemeClr val="dk1"/>
                        </a:buClr>
                        <a:buFont typeface="Arial"/>
                        <a:buNone/>
                      </a:pPr>
                      <a:r>
                        <a:rPr lang="ja-JP" sz="2400" b="0" u="none" strike="noStrike" cap="none">
                          <a:solidFill>
                            <a:schemeClr val="dk1"/>
                          </a:solidFill>
                          <a:latin typeface="Calibri"/>
                          <a:ea typeface="Calibri"/>
                          <a:cs typeface="Calibri"/>
                          <a:sym typeface="Calibri"/>
                        </a:rPr>
                        <a:t>-5.19±4.24</a:t>
                      </a:r>
                      <a:endParaRPr/>
                    </a:p>
                  </a:txBody>
                  <a:tcPr marL="68575" marR="68575" marT="91425" marB="91425"/>
                </a:tc>
                <a:tc>
                  <a:txBody>
                    <a:bodyPr/>
                    <a:lstStyle/>
                    <a:p>
                      <a:pPr marL="0" marR="0" lvl="0" indent="0" algn="ctr" rtl="0">
                        <a:lnSpc>
                          <a:spcPct val="100000"/>
                        </a:lnSpc>
                        <a:spcBef>
                          <a:spcPts val="0"/>
                        </a:spcBef>
                        <a:spcAft>
                          <a:spcPts val="0"/>
                        </a:spcAft>
                        <a:buClr>
                          <a:schemeClr val="dk1"/>
                        </a:buClr>
                        <a:buFont typeface="Arial"/>
                        <a:buNone/>
                      </a:pPr>
                      <a:r>
                        <a:rPr lang="ja-JP" sz="2400" b="0" u="none" strike="noStrike" cap="none">
                          <a:solidFill>
                            <a:schemeClr val="dk1"/>
                          </a:solidFill>
                          <a:latin typeface="Calibri"/>
                          <a:ea typeface="Calibri"/>
                          <a:cs typeface="Calibri"/>
                          <a:sym typeface="Calibri"/>
                        </a:rPr>
                        <a:t>-4.61±3.53</a:t>
                      </a:r>
                      <a:endParaRPr/>
                    </a:p>
                  </a:txBody>
                  <a:tcPr marL="68575" marR="68575" marT="91425" marB="91425"/>
                </a:tc>
                <a:tc>
                  <a:txBody>
                    <a:bodyPr/>
                    <a:lstStyle/>
                    <a:p>
                      <a:pPr marL="0" marR="0" lvl="0" indent="0" algn="ctr" rtl="0">
                        <a:lnSpc>
                          <a:spcPct val="100000"/>
                        </a:lnSpc>
                        <a:spcBef>
                          <a:spcPts val="0"/>
                        </a:spcBef>
                        <a:spcAft>
                          <a:spcPts val="0"/>
                        </a:spcAft>
                        <a:buClr>
                          <a:schemeClr val="lt1"/>
                        </a:buClr>
                        <a:buFont typeface="Calibri"/>
                        <a:buNone/>
                      </a:pPr>
                      <a:r>
                        <a:rPr lang="ja-JP" sz="2400" b="0" u="none" strike="noStrike" cap="none">
                          <a:solidFill>
                            <a:schemeClr val="dk1"/>
                          </a:solidFill>
                          <a:latin typeface="Calibri"/>
                          <a:ea typeface="Calibri"/>
                          <a:cs typeface="Calibri"/>
                          <a:sym typeface="Calibri"/>
                        </a:rPr>
                        <a:t>N.S.</a:t>
                      </a:r>
                      <a:endParaRPr/>
                    </a:p>
                  </a:txBody>
                  <a:tcPr marL="68575" marR="68575" marT="91425" marB="91425"/>
                </a:tc>
                <a:extLst>
                  <a:ext uri="{0D108BD9-81ED-4DB2-BD59-A6C34878D82A}">
                    <a16:rowId xmlns:a16="http://schemas.microsoft.com/office/drawing/2014/main" val="10002"/>
                  </a:ext>
                </a:extLst>
              </a:tr>
              <a:tr h="749950">
                <a:tc>
                  <a:txBody>
                    <a:bodyPr/>
                    <a:lstStyle/>
                    <a:p>
                      <a:pPr marL="0" marR="0" lvl="0" indent="0" algn="l" rtl="0">
                        <a:lnSpc>
                          <a:spcPct val="100000"/>
                        </a:lnSpc>
                        <a:spcBef>
                          <a:spcPts val="0"/>
                        </a:spcBef>
                        <a:spcAft>
                          <a:spcPts val="0"/>
                        </a:spcAft>
                        <a:buClr>
                          <a:schemeClr val="lt1"/>
                        </a:buClr>
                        <a:buFont typeface="Calibri"/>
                        <a:buNone/>
                      </a:pPr>
                      <a:r>
                        <a:rPr lang="ja-JP" sz="2000" b="0" u="none" strike="noStrike" cap="none">
                          <a:solidFill>
                            <a:schemeClr val="dk1"/>
                          </a:solidFill>
                          <a:latin typeface="Calibri"/>
                          <a:ea typeface="Calibri"/>
                          <a:cs typeface="Calibri"/>
                          <a:sym typeface="Calibri"/>
                        </a:rPr>
                        <a:t>性別(男：女)</a:t>
                      </a:r>
                      <a:endParaRPr/>
                    </a:p>
                  </a:txBody>
                  <a:tcPr marL="68575" marR="68575" marT="91425" marB="91425"/>
                </a:tc>
                <a:tc>
                  <a:txBody>
                    <a:bodyPr/>
                    <a:lstStyle/>
                    <a:p>
                      <a:pPr marL="0" marR="0" lvl="0" indent="0" algn="ctr" rtl="0">
                        <a:lnSpc>
                          <a:spcPct val="100000"/>
                        </a:lnSpc>
                        <a:spcBef>
                          <a:spcPts val="0"/>
                        </a:spcBef>
                        <a:spcAft>
                          <a:spcPts val="0"/>
                        </a:spcAft>
                        <a:buClr>
                          <a:schemeClr val="lt1"/>
                        </a:buClr>
                        <a:buFont typeface="Calibri"/>
                        <a:buNone/>
                      </a:pPr>
                      <a:r>
                        <a:rPr lang="ja-JP" sz="2400" b="0" u="none" strike="noStrike" cap="none">
                          <a:solidFill>
                            <a:schemeClr val="dk1"/>
                          </a:solidFill>
                          <a:latin typeface="Calibri"/>
                          <a:ea typeface="Calibri"/>
                          <a:cs typeface="Calibri"/>
                          <a:sym typeface="Calibri"/>
                        </a:rPr>
                        <a:t>192:103</a:t>
                      </a:r>
                      <a:endParaRPr/>
                    </a:p>
                  </a:txBody>
                  <a:tcPr marL="68575" marR="68575" marT="91425" marB="91425"/>
                </a:tc>
                <a:tc>
                  <a:txBody>
                    <a:bodyPr/>
                    <a:lstStyle/>
                    <a:p>
                      <a:pPr marL="0" marR="0" lvl="0" indent="0" algn="ctr" rtl="0">
                        <a:lnSpc>
                          <a:spcPct val="100000"/>
                        </a:lnSpc>
                        <a:spcBef>
                          <a:spcPts val="0"/>
                        </a:spcBef>
                        <a:spcAft>
                          <a:spcPts val="0"/>
                        </a:spcAft>
                        <a:buClr>
                          <a:schemeClr val="lt1"/>
                        </a:buClr>
                        <a:buFont typeface="Calibri"/>
                        <a:buNone/>
                      </a:pPr>
                      <a:r>
                        <a:rPr lang="ja-JP" sz="2400" b="0" u="none" strike="noStrike" cap="none">
                          <a:solidFill>
                            <a:schemeClr val="dk1"/>
                          </a:solidFill>
                          <a:latin typeface="Calibri"/>
                          <a:ea typeface="Calibri"/>
                          <a:cs typeface="Calibri"/>
                          <a:sym typeface="Calibri"/>
                        </a:rPr>
                        <a:t>180:97</a:t>
                      </a:r>
                      <a:endParaRPr/>
                    </a:p>
                  </a:txBody>
                  <a:tcPr marL="68575" marR="68575" marT="91425" marB="91425"/>
                </a:tc>
                <a:tc>
                  <a:txBody>
                    <a:bodyPr/>
                    <a:lstStyle/>
                    <a:p>
                      <a:pPr marL="0" marR="0" lvl="0" indent="0" algn="ctr" rtl="0">
                        <a:lnSpc>
                          <a:spcPct val="100000"/>
                        </a:lnSpc>
                        <a:spcBef>
                          <a:spcPts val="0"/>
                        </a:spcBef>
                        <a:spcAft>
                          <a:spcPts val="0"/>
                        </a:spcAft>
                        <a:buClr>
                          <a:schemeClr val="lt1"/>
                        </a:buClr>
                        <a:buFont typeface="Calibri"/>
                        <a:buNone/>
                      </a:pPr>
                      <a:r>
                        <a:rPr lang="ja-JP" sz="2400" b="0" u="none" strike="noStrike" cap="none">
                          <a:solidFill>
                            <a:schemeClr val="dk1"/>
                          </a:solidFill>
                          <a:latin typeface="Calibri"/>
                          <a:ea typeface="Calibri"/>
                          <a:cs typeface="Calibri"/>
                          <a:sym typeface="Calibri"/>
                        </a:rPr>
                        <a:t>N.S.</a:t>
                      </a:r>
                      <a:endParaRPr/>
                    </a:p>
                  </a:txBody>
                  <a:tcPr marL="68575" marR="68575" marT="91425" marB="91425"/>
                </a:tc>
                <a:extLst>
                  <a:ext uri="{0D108BD9-81ED-4DB2-BD59-A6C34878D82A}">
                    <a16:rowId xmlns:a16="http://schemas.microsoft.com/office/drawing/2014/main" val="10003"/>
                  </a:ext>
                </a:extLst>
              </a:tr>
              <a:tr h="725225">
                <a:tc>
                  <a:txBody>
                    <a:bodyPr/>
                    <a:lstStyle/>
                    <a:p>
                      <a:pPr marL="0" marR="0" lvl="0" indent="0" algn="l" rtl="0">
                        <a:lnSpc>
                          <a:spcPct val="100000"/>
                        </a:lnSpc>
                        <a:spcBef>
                          <a:spcPts val="0"/>
                        </a:spcBef>
                        <a:spcAft>
                          <a:spcPts val="0"/>
                        </a:spcAft>
                        <a:buClr>
                          <a:schemeClr val="lt1"/>
                        </a:buClr>
                        <a:buFont typeface="Calibri"/>
                        <a:buNone/>
                      </a:pPr>
                      <a:r>
                        <a:rPr lang="ja-JP" sz="2000" b="0" u="none" strike="noStrike" cap="none">
                          <a:solidFill>
                            <a:schemeClr val="dk1"/>
                          </a:solidFill>
                          <a:latin typeface="Calibri"/>
                          <a:ea typeface="Calibri"/>
                          <a:cs typeface="Calibri"/>
                          <a:sym typeface="Calibri"/>
                        </a:rPr>
                        <a:t>MD(dB)</a:t>
                      </a:r>
                      <a:endParaRPr/>
                    </a:p>
                  </a:txBody>
                  <a:tcPr marL="68575" marR="68575" marT="91425" marB="91425"/>
                </a:tc>
                <a:tc>
                  <a:txBody>
                    <a:bodyPr/>
                    <a:lstStyle/>
                    <a:p>
                      <a:pPr marL="0" marR="0" lvl="0" indent="0" algn="ctr" rtl="0">
                        <a:lnSpc>
                          <a:spcPct val="100000"/>
                        </a:lnSpc>
                        <a:spcBef>
                          <a:spcPts val="0"/>
                        </a:spcBef>
                        <a:spcAft>
                          <a:spcPts val="0"/>
                        </a:spcAft>
                        <a:buClr>
                          <a:schemeClr val="lt1"/>
                        </a:buClr>
                        <a:buFont typeface="Calibri"/>
                        <a:buNone/>
                      </a:pPr>
                      <a:r>
                        <a:rPr lang="ja-JP" sz="2400" b="0" u="none" strike="noStrike" cap="none">
                          <a:solidFill>
                            <a:schemeClr val="dk1"/>
                          </a:solidFill>
                          <a:latin typeface="Calibri"/>
                          <a:ea typeface="Calibri"/>
                          <a:cs typeface="Calibri"/>
                          <a:sym typeface="Calibri"/>
                        </a:rPr>
                        <a:t>-7.11±7.10</a:t>
                      </a:r>
                      <a:endParaRPr/>
                    </a:p>
                  </a:txBody>
                  <a:tcPr marL="68575" marR="68575" marT="91425" marB="91425"/>
                </a:tc>
                <a:tc>
                  <a:txBody>
                    <a:bodyPr/>
                    <a:lstStyle/>
                    <a:p>
                      <a:pPr marL="0" marR="0" lvl="0" indent="0" algn="ctr" rtl="0">
                        <a:lnSpc>
                          <a:spcPct val="100000"/>
                        </a:lnSpc>
                        <a:spcBef>
                          <a:spcPts val="0"/>
                        </a:spcBef>
                        <a:spcAft>
                          <a:spcPts val="0"/>
                        </a:spcAft>
                        <a:buClr>
                          <a:schemeClr val="lt1"/>
                        </a:buClr>
                        <a:buFont typeface="Calibri"/>
                        <a:buNone/>
                      </a:pPr>
                      <a:r>
                        <a:rPr lang="ja-JP" sz="2400" b="0" u="none" strike="noStrike" cap="none">
                          <a:solidFill>
                            <a:schemeClr val="dk1"/>
                          </a:solidFill>
                          <a:latin typeface="Calibri"/>
                          <a:ea typeface="Calibri"/>
                          <a:cs typeface="Calibri"/>
                          <a:sym typeface="Calibri"/>
                        </a:rPr>
                        <a:t>-6.00±5.94</a:t>
                      </a:r>
                      <a:endParaRPr/>
                    </a:p>
                  </a:txBody>
                  <a:tcPr marL="68575" marR="68575" marT="91425" marB="91425"/>
                </a:tc>
                <a:tc>
                  <a:txBody>
                    <a:bodyPr/>
                    <a:lstStyle/>
                    <a:p>
                      <a:pPr marL="0" marR="0" lvl="0" indent="0" algn="ctr" rtl="0">
                        <a:lnSpc>
                          <a:spcPct val="100000"/>
                        </a:lnSpc>
                        <a:spcBef>
                          <a:spcPts val="0"/>
                        </a:spcBef>
                        <a:spcAft>
                          <a:spcPts val="0"/>
                        </a:spcAft>
                        <a:buClr>
                          <a:schemeClr val="dk1"/>
                        </a:buClr>
                        <a:buFont typeface="Arial"/>
                        <a:buNone/>
                      </a:pPr>
                      <a:r>
                        <a:rPr lang="ja-JP" sz="2400" b="0" u="none" strike="noStrike" cap="none">
                          <a:solidFill>
                            <a:schemeClr val="dk1"/>
                          </a:solidFill>
                          <a:latin typeface="Calibri"/>
                          <a:ea typeface="Calibri"/>
                          <a:cs typeface="Calibri"/>
                          <a:sym typeface="Calibri"/>
                        </a:rPr>
                        <a:t>N.S.</a:t>
                      </a:r>
                      <a:endParaRPr/>
                    </a:p>
                  </a:txBody>
                  <a:tcPr marL="68575" marR="68575" marT="91425" marB="91425"/>
                </a:tc>
                <a:extLst>
                  <a:ext uri="{0D108BD9-81ED-4DB2-BD59-A6C34878D82A}">
                    <a16:rowId xmlns:a16="http://schemas.microsoft.com/office/drawing/2014/main" val="10004"/>
                  </a:ext>
                </a:extLst>
              </a:tr>
              <a:tr h="654125">
                <a:tc>
                  <a:txBody>
                    <a:bodyPr/>
                    <a:lstStyle/>
                    <a:p>
                      <a:pPr marL="0" marR="0" lvl="0" indent="0" algn="l" rtl="0">
                        <a:lnSpc>
                          <a:spcPct val="100000"/>
                        </a:lnSpc>
                        <a:spcBef>
                          <a:spcPts val="0"/>
                        </a:spcBef>
                        <a:spcAft>
                          <a:spcPts val="0"/>
                        </a:spcAft>
                        <a:buClr>
                          <a:schemeClr val="lt1"/>
                        </a:buClr>
                        <a:buFont typeface="Calibri"/>
                        <a:buNone/>
                      </a:pPr>
                      <a:r>
                        <a:rPr lang="ja-JP" sz="2000" b="0" u="none" strike="noStrike" cap="none">
                          <a:solidFill>
                            <a:schemeClr val="dk1"/>
                          </a:solidFill>
                          <a:latin typeface="Calibri"/>
                          <a:ea typeface="Calibri"/>
                          <a:cs typeface="Calibri"/>
                          <a:sym typeface="Calibri"/>
                        </a:rPr>
                        <a:t>VFI(%)</a:t>
                      </a:r>
                      <a:endParaRPr/>
                    </a:p>
                  </a:txBody>
                  <a:tcPr marL="68575" marR="68575" marT="91425" marB="91425"/>
                </a:tc>
                <a:tc>
                  <a:txBody>
                    <a:bodyPr/>
                    <a:lstStyle/>
                    <a:p>
                      <a:pPr marL="0" marR="0" lvl="0" indent="0" algn="ctr" rtl="0">
                        <a:lnSpc>
                          <a:spcPct val="100000"/>
                        </a:lnSpc>
                        <a:spcBef>
                          <a:spcPts val="0"/>
                        </a:spcBef>
                        <a:spcAft>
                          <a:spcPts val="0"/>
                        </a:spcAft>
                        <a:buClr>
                          <a:schemeClr val="lt1"/>
                        </a:buClr>
                        <a:buFont typeface="Calibri"/>
                        <a:buNone/>
                      </a:pPr>
                      <a:r>
                        <a:rPr lang="ja-JP" sz="2400" b="0" u="none" strike="noStrike" cap="none">
                          <a:solidFill>
                            <a:schemeClr val="dk1"/>
                          </a:solidFill>
                          <a:latin typeface="Calibri"/>
                          <a:ea typeface="Calibri"/>
                          <a:cs typeface="Calibri"/>
                          <a:sym typeface="Calibri"/>
                        </a:rPr>
                        <a:t>79.2±0.2</a:t>
                      </a:r>
                      <a:endParaRPr/>
                    </a:p>
                  </a:txBody>
                  <a:tcPr marL="68575" marR="68575" marT="91425" marB="91425"/>
                </a:tc>
                <a:tc>
                  <a:txBody>
                    <a:bodyPr/>
                    <a:lstStyle/>
                    <a:p>
                      <a:pPr marL="0" marR="0" lvl="0" indent="0" algn="ctr" rtl="0">
                        <a:lnSpc>
                          <a:spcPct val="100000"/>
                        </a:lnSpc>
                        <a:spcBef>
                          <a:spcPts val="0"/>
                        </a:spcBef>
                        <a:spcAft>
                          <a:spcPts val="0"/>
                        </a:spcAft>
                        <a:buClr>
                          <a:schemeClr val="lt1"/>
                        </a:buClr>
                        <a:buFont typeface="Calibri"/>
                        <a:buNone/>
                      </a:pPr>
                      <a:r>
                        <a:rPr lang="ja-JP" sz="2400" b="0" u="none" strike="noStrike" cap="none">
                          <a:solidFill>
                            <a:schemeClr val="dk1"/>
                          </a:solidFill>
                          <a:latin typeface="Calibri"/>
                          <a:ea typeface="Calibri"/>
                          <a:cs typeface="Calibri"/>
                          <a:sym typeface="Calibri"/>
                        </a:rPr>
                        <a:t>83.5±0.2</a:t>
                      </a:r>
                      <a:endParaRPr/>
                    </a:p>
                  </a:txBody>
                  <a:tcPr marL="68575" marR="68575" marT="91425" marB="91425"/>
                </a:tc>
                <a:tc>
                  <a:txBody>
                    <a:bodyPr/>
                    <a:lstStyle/>
                    <a:p>
                      <a:pPr marL="0" marR="0" lvl="0" indent="0" algn="ctr" rtl="0">
                        <a:lnSpc>
                          <a:spcPct val="100000"/>
                        </a:lnSpc>
                        <a:spcBef>
                          <a:spcPts val="0"/>
                        </a:spcBef>
                        <a:spcAft>
                          <a:spcPts val="0"/>
                        </a:spcAft>
                        <a:buClr>
                          <a:schemeClr val="lt1"/>
                        </a:buClr>
                        <a:buFont typeface="Calibri"/>
                        <a:buNone/>
                      </a:pPr>
                      <a:r>
                        <a:rPr lang="ja-JP" sz="2400" b="0" u="none" strike="noStrike" cap="none">
                          <a:solidFill>
                            <a:schemeClr val="dk1"/>
                          </a:solidFill>
                          <a:latin typeface="Calibri"/>
                          <a:ea typeface="Calibri"/>
                          <a:cs typeface="Calibri"/>
                          <a:sym typeface="Calibri"/>
                        </a:rPr>
                        <a:t>p=0.05</a:t>
                      </a:r>
                      <a:endParaRPr dirty="0"/>
                    </a:p>
                  </a:txBody>
                  <a:tcPr marL="68575" marR="68575" marT="91425" marB="91425"/>
                </a:tc>
                <a:extLst>
                  <a:ext uri="{0D108BD9-81ED-4DB2-BD59-A6C34878D82A}">
                    <a16:rowId xmlns:a16="http://schemas.microsoft.com/office/drawing/2014/main" val="10005"/>
                  </a:ext>
                </a:extLst>
              </a:tr>
            </a:tbl>
          </a:graphicData>
        </a:graphic>
      </p:graphicFrame>
      <p:sp>
        <p:nvSpPr>
          <p:cNvPr id="305" name="Google Shape;305;p37"/>
          <p:cNvSpPr txBox="1"/>
          <p:nvPr/>
        </p:nvSpPr>
        <p:spPr>
          <a:xfrm>
            <a:off x="6410094" y="6022741"/>
            <a:ext cx="2645006" cy="51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wilcoxon rank sum test</a:t>
            </a:r>
            <a:endParaRPr/>
          </a:p>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X2 test</a:t>
            </a:r>
            <a:endParaRPr/>
          </a:p>
        </p:txBody>
      </p:sp>
      <p:sp>
        <p:nvSpPr>
          <p:cNvPr id="306" name="Google Shape;306;p37"/>
          <p:cNvSpPr txBox="1"/>
          <p:nvPr/>
        </p:nvSpPr>
        <p:spPr>
          <a:xfrm>
            <a:off x="1117628" y="6147050"/>
            <a:ext cx="1915551"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400" b="0" i="0" u="none" strike="noStrike" cap="none">
                <a:solidFill>
                  <a:schemeClr val="dk1"/>
                </a:solidFill>
                <a:latin typeface="Calibri"/>
                <a:ea typeface="Calibri"/>
                <a:cs typeface="Calibri"/>
                <a:sym typeface="Calibri"/>
              </a:rPr>
              <a:t>平均±標準偏差</a:t>
            </a:r>
            <a:endParaRPr/>
          </a:p>
        </p:txBody>
      </p:sp>
      <p:sp>
        <p:nvSpPr>
          <p:cNvPr id="307" name="Google Shape;307;p37"/>
          <p:cNvSpPr txBox="1">
            <a:spLocks noGrp="1"/>
          </p:cNvSpPr>
          <p:nvPr>
            <p:ph type="title"/>
          </p:nvPr>
        </p:nvSpPr>
        <p:spPr>
          <a:xfrm>
            <a:off x="628651" y="22946"/>
            <a:ext cx="78867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Font typeface="Calibri"/>
              <a:buNone/>
            </a:pPr>
            <a:r>
              <a:rPr lang="ja-JP" sz="4400" b="0" i="0" u="none" strike="noStrike" cap="none">
                <a:solidFill>
                  <a:schemeClr val="dk1"/>
                </a:solidFill>
                <a:latin typeface="Calibri"/>
                <a:ea typeface="Calibri"/>
                <a:cs typeface="Calibri"/>
                <a:sym typeface="Calibri"/>
              </a:rPr>
              <a:t>対象</a:t>
            </a:r>
            <a:endParaRPr/>
          </a:p>
        </p:txBody>
      </p:sp>
    </p:spTree>
    <p:extLst>
      <p:ext uri="{BB962C8B-B14F-4D97-AF65-F5344CB8AC3E}">
        <p14:creationId xmlns:p14="http://schemas.microsoft.com/office/powerpoint/2010/main" val="401242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Google Shape;312;p38" descr="vfi vs wrgc1.png"/>
          <p:cNvPicPr preferRelativeResize="0"/>
          <p:nvPr/>
        </p:nvPicPr>
        <p:blipFill rotWithShape="1">
          <a:blip r:embed="rId3">
            <a:alphaModFix/>
          </a:blip>
          <a:srcRect/>
          <a:stretch/>
        </p:blipFill>
        <p:spPr>
          <a:xfrm>
            <a:off x="4423925" y="1003575"/>
            <a:ext cx="4701195" cy="5708401"/>
          </a:xfrm>
          <a:prstGeom prst="rect">
            <a:avLst/>
          </a:prstGeom>
          <a:noFill/>
          <a:ln>
            <a:noFill/>
          </a:ln>
        </p:spPr>
      </p:pic>
      <p:pic>
        <p:nvPicPr>
          <p:cNvPr id="313" name="Google Shape;313;p38" descr="md vs wrgc1.png"/>
          <p:cNvPicPr preferRelativeResize="0"/>
          <p:nvPr/>
        </p:nvPicPr>
        <p:blipFill rotWithShape="1">
          <a:blip r:embed="rId4">
            <a:alphaModFix/>
          </a:blip>
          <a:srcRect/>
          <a:stretch/>
        </p:blipFill>
        <p:spPr>
          <a:xfrm>
            <a:off x="54650" y="1003575"/>
            <a:ext cx="4612673" cy="5708401"/>
          </a:xfrm>
          <a:prstGeom prst="rect">
            <a:avLst/>
          </a:prstGeom>
          <a:noFill/>
          <a:ln>
            <a:noFill/>
          </a:ln>
        </p:spPr>
      </p:pic>
      <p:sp>
        <p:nvSpPr>
          <p:cNvPr id="314" name="Google Shape;314;p38"/>
          <p:cNvSpPr txBox="1"/>
          <p:nvPr/>
        </p:nvSpPr>
        <p:spPr>
          <a:xfrm>
            <a:off x="1379407" y="2548708"/>
            <a:ext cx="1275000" cy="504000"/>
          </a:xfrm>
          <a:prstGeom prst="rect">
            <a:avLst/>
          </a:prstGeom>
          <a:solidFill>
            <a:srgbClr val="FFFF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r=</a:t>
            </a:r>
            <a:r>
              <a:rPr lang="ja-JP" sz="2800" b="0" i="0" u="none" strike="noStrike" cap="none">
                <a:solidFill>
                  <a:srgbClr val="000000"/>
                </a:solidFill>
                <a:latin typeface="Arial"/>
                <a:ea typeface="Arial"/>
                <a:cs typeface="Arial"/>
                <a:sym typeface="Arial"/>
              </a:rPr>
              <a:t>0.87 </a:t>
            </a:r>
            <a:endParaRPr dirty="0"/>
          </a:p>
          <a:p>
            <a:pPr marL="0" marR="0" lvl="0" indent="0" algn="l" rtl="0">
              <a:lnSpc>
                <a:spcPct val="100000"/>
              </a:lnSpc>
              <a:spcBef>
                <a:spcPts val="0"/>
              </a:spcBef>
              <a:spcAft>
                <a:spcPts val="0"/>
              </a:spcAft>
              <a:buClr>
                <a:srgbClr val="000000"/>
              </a:buClr>
              <a:buFont typeface="Arial"/>
              <a:buNone/>
            </a:pPr>
            <a:endParaRPr sz="2800" b="0" i="0" u="none" strike="noStrike" cap="none" dirty="0">
              <a:solidFill>
                <a:schemeClr val="dk1"/>
              </a:solidFill>
              <a:latin typeface="Calibri"/>
              <a:ea typeface="Calibri"/>
              <a:cs typeface="Calibri"/>
              <a:sym typeface="Calibri"/>
            </a:endParaRPr>
          </a:p>
        </p:txBody>
      </p:sp>
      <p:sp>
        <p:nvSpPr>
          <p:cNvPr id="315" name="Google Shape;315;p38"/>
          <p:cNvSpPr txBox="1"/>
          <p:nvPr/>
        </p:nvSpPr>
        <p:spPr>
          <a:xfrm>
            <a:off x="5493874" y="2548670"/>
            <a:ext cx="1443300" cy="504000"/>
          </a:xfrm>
          <a:prstGeom prst="rect">
            <a:avLst/>
          </a:prstGeom>
          <a:solidFill>
            <a:srgbClr val="FFFF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r>
              <a:rPr lang="ja-JP" sz="2800" b="0" i="0" u="none" strike="noStrike" cap="none">
                <a:solidFill>
                  <a:srgbClr val="000000"/>
                </a:solidFill>
                <a:latin typeface="Arial"/>
                <a:ea typeface="Arial"/>
                <a:cs typeface="Arial"/>
                <a:sym typeface="Arial"/>
              </a:rPr>
              <a:t>r=0.85</a:t>
            </a:r>
            <a:endParaRPr/>
          </a:p>
        </p:txBody>
      </p:sp>
      <p:sp>
        <p:nvSpPr>
          <p:cNvPr id="316" name="Google Shape;316;p38"/>
          <p:cNvSpPr txBox="1"/>
          <p:nvPr/>
        </p:nvSpPr>
        <p:spPr>
          <a:xfrm>
            <a:off x="5193150" y="5668875"/>
            <a:ext cx="3760200" cy="3351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r>
              <a:rPr lang="ja-JP" sz="1600" b="0" i="0" u="none" strike="noStrike" cap="none">
                <a:solidFill>
                  <a:srgbClr val="000000"/>
                </a:solidFill>
                <a:latin typeface="Arial"/>
                <a:ea typeface="Arial"/>
                <a:cs typeface="Arial"/>
                <a:sym typeface="Arial"/>
              </a:rPr>
              <a:t>0%    20%    40%   60%  80%   100% </a:t>
            </a:r>
            <a:endParaRPr/>
          </a:p>
        </p:txBody>
      </p:sp>
      <p:sp>
        <p:nvSpPr>
          <p:cNvPr id="317" name="Google Shape;317;p38"/>
          <p:cNvSpPr txBox="1">
            <a:spLocks noGrp="1"/>
          </p:cNvSpPr>
          <p:nvPr>
            <p:ph type="title"/>
          </p:nvPr>
        </p:nvSpPr>
        <p:spPr>
          <a:xfrm>
            <a:off x="784701" y="338475"/>
            <a:ext cx="7768200" cy="6651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Font typeface="Calibri"/>
              <a:buNone/>
            </a:pPr>
            <a:r>
              <a:rPr lang="ja-JP" sz="4400" b="0" i="0" u="none" strike="noStrike" cap="none">
                <a:solidFill>
                  <a:schemeClr val="dk1"/>
                </a:solidFill>
                <a:latin typeface="Calibri"/>
                <a:ea typeface="Calibri"/>
                <a:cs typeface="Calibri"/>
                <a:sym typeface="Calibri"/>
              </a:rPr>
              <a:t>w</a:t>
            </a:r>
            <a:r>
              <a:rPr lang="en-US" altLang="ja-JP" sz="4400" b="0" i="0" u="none" strike="noStrike" cap="none" dirty="0">
                <a:solidFill>
                  <a:schemeClr val="dk1"/>
                </a:solidFill>
                <a:latin typeface="Calibri"/>
                <a:ea typeface="Calibri"/>
                <a:cs typeface="Calibri"/>
                <a:sym typeface="Calibri"/>
              </a:rPr>
              <a:t>RGC</a:t>
            </a:r>
            <a:r>
              <a:rPr lang="ja-JP" sz="4400" b="0" i="0" u="none" strike="noStrike" cap="none">
                <a:solidFill>
                  <a:schemeClr val="dk1"/>
                </a:solidFill>
                <a:latin typeface="Calibri"/>
                <a:ea typeface="Calibri"/>
                <a:cs typeface="Calibri"/>
                <a:sym typeface="Calibri"/>
              </a:rPr>
              <a:t> vs MD、VFI</a:t>
            </a:r>
            <a:endParaRPr dirty="0"/>
          </a:p>
        </p:txBody>
      </p:sp>
      <p:sp>
        <p:nvSpPr>
          <p:cNvPr id="318" name="Google Shape;318;p38"/>
          <p:cNvSpPr/>
          <p:nvPr/>
        </p:nvSpPr>
        <p:spPr>
          <a:xfrm>
            <a:off x="6937181" y="1112676"/>
            <a:ext cx="20163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ja-JP" sz="2000" b="1" i="0" u="none" strike="noStrike" cap="none">
                <a:solidFill>
                  <a:schemeClr val="dk1"/>
                </a:solidFill>
                <a:latin typeface="Arial"/>
                <a:ea typeface="Arial"/>
                <a:cs typeface="Arial"/>
                <a:sym typeface="Arial"/>
              </a:rPr>
              <a:t>全症例(n=572)</a:t>
            </a:r>
            <a:endParaRPr/>
          </a:p>
        </p:txBody>
      </p:sp>
      <p:sp>
        <p:nvSpPr>
          <p:cNvPr id="9" name="テキスト ボックス 8">
            <a:extLst>
              <a:ext uri="{FF2B5EF4-FFF2-40B4-BE49-F238E27FC236}">
                <a16:creationId xmlns:a16="http://schemas.microsoft.com/office/drawing/2014/main" id="{B5FC0239-0C0F-3D44-AD8C-4A593F548B5F}"/>
              </a:ext>
            </a:extLst>
          </p:cNvPr>
          <p:cNvSpPr txBox="1"/>
          <p:nvPr/>
        </p:nvSpPr>
        <p:spPr>
          <a:xfrm>
            <a:off x="2652993" y="6188756"/>
            <a:ext cx="4028667" cy="52322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just"/>
            <a:r>
              <a:rPr kumimoji="1" lang="ja-JP" altLang="en-US" sz="2800"/>
              <a:t>全病期で高い相関を確認</a:t>
            </a:r>
          </a:p>
        </p:txBody>
      </p:sp>
    </p:spTree>
    <p:extLst>
      <p:ext uri="{BB962C8B-B14F-4D97-AF65-F5344CB8AC3E}">
        <p14:creationId xmlns:p14="http://schemas.microsoft.com/office/powerpoint/2010/main" val="1666865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9"/>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Font typeface="Calibri"/>
              <a:buNone/>
            </a:pPr>
            <a:r>
              <a:rPr lang="ja-JP" sz="4400" b="0" i="0" u="none" strike="noStrike" cap="none">
                <a:solidFill>
                  <a:schemeClr val="dk1"/>
                </a:solidFill>
                <a:latin typeface="Calibri"/>
                <a:ea typeface="Calibri"/>
                <a:cs typeface="Calibri"/>
                <a:sym typeface="Calibri"/>
              </a:rPr>
              <a:t>解析方法</a:t>
            </a:r>
            <a:endParaRPr/>
          </a:p>
        </p:txBody>
      </p:sp>
      <p:sp>
        <p:nvSpPr>
          <p:cNvPr id="325" name="Google Shape;325;p39"/>
          <p:cNvSpPr txBox="1"/>
          <p:nvPr/>
        </p:nvSpPr>
        <p:spPr>
          <a:xfrm>
            <a:off x="395536" y="1552006"/>
            <a:ext cx="8640960" cy="107721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ja-JP" sz="3200" b="0" i="0" u="none" strike="noStrike" cap="none">
                <a:solidFill>
                  <a:schemeClr val="dk1"/>
                </a:solidFill>
                <a:latin typeface="Arial"/>
                <a:ea typeface="Arial"/>
                <a:cs typeface="Arial"/>
                <a:sym typeface="Arial"/>
              </a:rPr>
              <a:t>病期により階層化し、</a:t>
            </a:r>
            <a:r>
              <a:rPr lang="ja-JP" sz="3200" b="0" i="0" u="none" strike="noStrike" cap="none">
                <a:solidFill>
                  <a:schemeClr val="dk1"/>
                </a:solidFill>
                <a:latin typeface="Calibri"/>
                <a:ea typeface="Calibri"/>
                <a:cs typeface="Calibri"/>
                <a:sym typeface="Calibri"/>
              </a:rPr>
              <a:t>wrgc</a:t>
            </a:r>
            <a:r>
              <a:rPr lang="ja-JP" sz="3200" b="0" i="0" u="none" strike="noStrike" cap="none">
                <a:solidFill>
                  <a:schemeClr val="dk1"/>
                </a:solidFill>
                <a:latin typeface="Arial"/>
                <a:ea typeface="Arial"/>
                <a:cs typeface="Arial"/>
                <a:sym typeface="Arial"/>
              </a:rPr>
              <a:t>と</a:t>
            </a:r>
            <a:r>
              <a:rPr lang="ja-JP" sz="3200" b="0" i="0" u="none" strike="noStrike" cap="none">
                <a:solidFill>
                  <a:schemeClr val="dk1"/>
                </a:solidFill>
                <a:latin typeface="Calibri"/>
                <a:ea typeface="Calibri"/>
                <a:cs typeface="Calibri"/>
                <a:sym typeface="Calibri"/>
              </a:rPr>
              <a:t>MD・VFI</a:t>
            </a:r>
            <a:r>
              <a:rPr lang="ja-JP" sz="3200" b="0" i="0" u="none" strike="noStrike" cap="none">
                <a:solidFill>
                  <a:schemeClr val="dk1"/>
                </a:solidFill>
                <a:latin typeface="Arial"/>
                <a:ea typeface="Arial"/>
                <a:cs typeface="Arial"/>
                <a:sym typeface="Arial"/>
              </a:rPr>
              <a:t>の相関を</a:t>
            </a:r>
            <a:endParaRPr/>
          </a:p>
          <a:p>
            <a:pPr marL="0" marR="0" lvl="0" indent="0" algn="l" rtl="0">
              <a:lnSpc>
                <a:spcPct val="100000"/>
              </a:lnSpc>
              <a:spcBef>
                <a:spcPts val="0"/>
              </a:spcBef>
              <a:spcAft>
                <a:spcPts val="0"/>
              </a:spcAft>
              <a:buClr>
                <a:schemeClr val="dk1"/>
              </a:buClr>
              <a:buFont typeface="Arial"/>
              <a:buNone/>
            </a:pPr>
            <a:r>
              <a:rPr lang="ja-JP" sz="3200" b="0" i="0" u="none" strike="noStrike" cap="none">
                <a:solidFill>
                  <a:schemeClr val="dk1"/>
                </a:solidFill>
                <a:latin typeface="Arial"/>
                <a:ea typeface="Arial"/>
                <a:cs typeface="Arial"/>
                <a:sym typeface="Arial"/>
              </a:rPr>
              <a:t>解析した</a:t>
            </a:r>
            <a:endParaRPr/>
          </a:p>
        </p:txBody>
      </p:sp>
      <p:sp>
        <p:nvSpPr>
          <p:cNvPr id="326" name="Google Shape;326;p39"/>
          <p:cNvSpPr/>
          <p:nvPr/>
        </p:nvSpPr>
        <p:spPr>
          <a:xfrm>
            <a:off x="1187624" y="3337035"/>
            <a:ext cx="4628191"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ja-JP" sz="2800" b="0" i="0" u="none" strike="noStrike" cap="none">
                <a:solidFill>
                  <a:schemeClr val="dk1"/>
                </a:solidFill>
                <a:latin typeface="Arial"/>
                <a:ea typeface="Arial"/>
                <a:cs typeface="Arial"/>
                <a:sym typeface="Arial"/>
              </a:rPr>
              <a:t>早期緑内障</a:t>
            </a:r>
            <a:r>
              <a:rPr lang="ja-JP" sz="2800" b="0" i="0" u="none" strike="noStrike" cap="none">
                <a:solidFill>
                  <a:schemeClr val="dk1"/>
                </a:solidFill>
                <a:latin typeface="Calibri"/>
                <a:ea typeface="Calibri"/>
                <a:cs typeface="Calibri"/>
                <a:sym typeface="Calibri"/>
              </a:rPr>
              <a:t>(MD＞-6dB)</a:t>
            </a:r>
            <a:endParaRPr/>
          </a:p>
        </p:txBody>
      </p:sp>
      <p:sp>
        <p:nvSpPr>
          <p:cNvPr id="327" name="Google Shape;327;p39"/>
          <p:cNvSpPr/>
          <p:nvPr/>
        </p:nvSpPr>
        <p:spPr>
          <a:xfrm>
            <a:off x="1187625" y="4237218"/>
            <a:ext cx="5544616"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ja-JP" sz="2800" b="0" i="0" u="none" strike="noStrike" cap="none">
                <a:solidFill>
                  <a:schemeClr val="dk1"/>
                </a:solidFill>
                <a:latin typeface="Arial"/>
                <a:ea typeface="Arial"/>
                <a:cs typeface="Arial"/>
                <a:sym typeface="Arial"/>
              </a:rPr>
              <a:t>中期緑内障</a:t>
            </a:r>
            <a:r>
              <a:rPr lang="ja-JP" sz="2800" b="0" i="0" u="none" strike="noStrike" cap="none">
                <a:solidFill>
                  <a:schemeClr val="dk1"/>
                </a:solidFill>
                <a:latin typeface="Calibri"/>
                <a:ea typeface="Calibri"/>
                <a:cs typeface="Calibri"/>
                <a:sym typeface="Calibri"/>
              </a:rPr>
              <a:t>(-6dB≧MD≧-12dB)</a:t>
            </a:r>
            <a:endParaRPr/>
          </a:p>
        </p:txBody>
      </p:sp>
      <p:sp>
        <p:nvSpPr>
          <p:cNvPr id="328" name="Google Shape;328;p39"/>
          <p:cNvSpPr/>
          <p:nvPr/>
        </p:nvSpPr>
        <p:spPr>
          <a:xfrm>
            <a:off x="1187624" y="5137399"/>
            <a:ext cx="4680520"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ja-JP" sz="2800" b="0" i="0" u="none" strike="noStrike" cap="none">
                <a:solidFill>
                  <a:schemeClr val="dk1"/>
                </a:solidFill>
                <a:latin typeface="Arial"/>
                <a:ea typeface="Arial"/>
                <a:cs typeface="Arial"/>
                <a:sym typeface="Arial"/>
              </a:rPr>
              <a:t>後期緑内障</a:t>
            </a:r>
            <a:r>
              <a:rPr lang="ja-JP" sz="2800" b="0" i="0" u="none" strike="noStrike" cap="none">
                <a:solidFill>
                  <a:schemeClr val="dk1"/>
                </a:solidFill>
                <a:latin typeface="Calibri"/>
                <a:ea typeface="Calibri"/>
                <a:cs typeface="Calibri"/>
                <a:sym typeface="Calibri"/>
              </a:rPr>
              <a:t>(-12dB＞MD)</a:t>
            </a:r>
            <a:endParaRPr/>
          </a:p>
        </p:txBody>
      </p:sp>
      <p:sp>
        <p:nvSpPr>
          <p:cNvPr id="329" name="Google Shape;329;p39"/>
          <p:cNvSpPr/>
          <p:nvPr/>
        </p:nvSpPr>
        <p:spPr>
          <a:xfrm>
            <a:off x="6772061" y="3347075"/>
            <a:ext cx="1616363"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335</a:t>
            </a:r>
            <a:r>
              <a:rPr lang="ja-JP" sz="2800" b="0" i="0" u="none" strike="noStrike" cap="none">
                <a:solidFill>
                  <a:schemeClr val="dk1"/>
                </a:solidFill>
                <a:latin typeface="Arial"/>
                <a:ea typeface="Arial"/>
                <a:cs typeface="Arial"/>
                <a:sym typeface="Arial"/>
              </a:rPr>
              <a:t>眼</a:t>
            </a:r>
            <a:endParaRPr/>
          </a:p>
        </p:txBody>
      </p:sp>
      <p:sp>
        <p:nvSpPr>
          <p:cNvPr id="330" name="Google Shape;330;p39"/>
          <p:cNvSpPr/>
          <p:nvPr/>
        </p:nvSpPr>
        <p:spPr>
          <a:xfrm>
            <a:off x="6772062" y="4236082"/>
            <a:ext cx="1472346"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118</a:t>
            </a:r>
            <a:r>
              <a:rPr lang="ja-JP" sz="2800" b="0" i="0" u="none" strike="noStrike" cap="none">
                <a:solidFill>
                  <a:schemeClr val="dk1"/>
                </a:solidFill>
                <a:latin typeface="Arial"/>
                <a:ea typeface="Arial"/>
                <a:cs typeface="Arial"/>
                <a:sym typeface="Arial"/>
              </a:rPr>
              <a:t>眼</a:t>
            </a:r>
            <a:endParaRPr/>
          </a:p>
        </p:txBody>
      </p:sp>
      <p:sp>
        <p:nvSpPr>
          <p:cNvPr id="331" name="Google Shape;331;p39"/>
          <p:cNvSpPr/>
          <p:nvPr/>
        </p:nvSpPr>
        <p:spPr>
          <a:xfrm>
            <a:off x="6772062" y="5132373"/>
            <a:ext cx="1472346"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119</a:t>
            </a:r>
            <a:r>
              <a:rPr lang="ja-JP" sz="2800" b="0" i="0" u="none" strike="noStrike" cap="none">
                <a:solidFill>
                  <a:schemeClr val="dk1"/>
                </a:solidFill>
                <a:latin typeface="Arial"/>
                <a:ea typeface="Arial"/>
                <a:cs typeface="Arial"/>
                <a:sym typeface="Arial"/>
              </a:rPr>
              <a:t>眼</a:t>
            </a:r>
            <a:endParaRPr/>
          </a:p>
        </p:txBody>
      </p:sp>
    </p:spTree>
    <p:extLst>
      <p:ext uri="{BB962C8B-B14F-4D97-AF65-F5344CB8AC3E}">
        <p14:creationId xmlns:p14="http://schemas.microsoft.com/office/powerpoint/2010/main" val="26798363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Google Shape;336;p40" descr="vfivswRGC.early1.png"/>
          <p:cNvPicPr preferRelativeResize="0"/>
          <p:nvPr/>
        </p:nvPicPr>
        <p:blipFill rotWithShape="1">
          <a:blip r:embed="rId3">
            <a:alphaModFix/>
          </a:blip>
          <a:srcRect/>
          <a:stretch/>
        </p:blipFill>
        <p:spPr>
          <a:xfrm>
            <a:off x="4377725" y="1136900"/>
            <a:ext cx="4599081" cy="5606261"/>
          </a:xfrm>
          <a:prstGeom prst="rect">
            <a:avLst/>
          </a:prstGeom>
          <a:noFill/>
          <a:ln>
            <a:noFill/>
          </a:ln>
        </p:spPr>
      </p:pic>
      <p:pic>
        <p:nvPicPr>
          <p:cNvPr id="337" name="Google Shape;337;p40" descr="mdvswrgc.early1.png"/>
          <p:cNvPicPr preferRelativeResize="0"/>
          <p:nvPr/>
        </p:nvPicPr>
        <p:blipFill rotWithShape="1">
          <a:blip r:embed="rId4">
            <a:alphaModFix/>
          </a:blip>
          <a:srcRect/>
          <a:stretch/>
        </p:blipFill>
        <p:spPr>
          <a:xfrm>
            <a:off x="77425" y="1113100"/>
            <a:ext cx="4505654" cy="5629966"/>
          </a:xfrm>
          <a:prstGeom prst="rect">
            <a:avLst/>
          </a:prstGeom>
          <a:noFill/>
          <a:ln>
            <a:noFill/>
          </a:ln>
        </p:spPr>
      </p:pic>
      <p:sp>
        <p:nvSpPr>
          <p:cNvPr id="338" name="Google Shape;338;p40"/>
          <p:cNvSpPr txBox="1"/>
          <p:nvPr/>
        </p:nvSpPr>
        <p:spPr>
          <a:xfrm>
            <a:off x="5050726" y="5700825"/>
            <a:ext cx="3569700" cy="400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r>
              <a:rPr lang="ja-JP" sz="1800" b="0" i="0" u="none" strike="noStrike" cap="none">
                <a:solidFill>
                  <a:srgbClr val="000000"/>
                </a:solidFill>
                <a:latin typeface="Arial"/>
                <a:ea typeface="Arial"/>
                <a:cs typeface="Arial"/>
                <a:sym typeface="Arial"/>
              </a:rPr>
              <a:t>75%       85%       95%      105% </a:t>
            </a:r>
            <a:endParaRPr/>
          </a:p>
        </p:txBody>
      </p:sp>
      <p:sp>
        <p:nvSpPr>
          <p:cNvPr id="339" name="Google Shape;339;p40"/>
          <p:cNvSpPr txBox="1"/>
          <p:nvPr/>
        </p:nvSpPr>
        <p:spPr>
          <a:xfrm>
            <a:off x="2610899" y="4824614"/>
            <a:ext cx="1303800" cy="560400"/>
          </a:xfrm>
          <a:prstGeom prst="rect">
            <a:avLst/>
          </a:prstGeom>
          <a:solidFill>
            <a:srgbClr val="FFFF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r>
              <a:rPr lang="ja-JP" sz="2800" b="0" i="0" u="none" strike="noStrike" cap="none">
                <a:solidFill>
                  <a:srgbClr val="000000"/>
                </a:solidFill>
                <a:latin typeface="Arial"/>
                <a:ea typeface="Arial"/>
                <a:cs typeface="Arial"/>
                <a:sym typeface="Arial"/>
              </a:rPr>
              <a:t>r=0.65 </a:t>
            </a:r>
            <a:endParaRPr/>
          </a:p>
          <a:p>
            <a:pPr marL="0" marR="0" lvl="0" indent="0" algn="l" rtl="0">
              <a:lnSpc>
                <a:spcPct val="100000"/>
              </a:lnSpc>
              <a:spcBef>
                <a:spcPts val="0"/>
              </a:spcBef>
              <a:spcAft>
                <a:spcPts val="0"/>
              </a:spcAft>
              <a:buClr>
                <a:srgbClr val="000000"/>
              </a:buClr>
              <a:buFont typeface="Arial"/>
              <a:buNone/>
            </a:pPr>
            <a:r>
              <a:rPr lang="ja-JP" sz="2800" b="0" i="0" u="none" strike="noStrike" cap="none">
                <a:solidFill>
                  <a:srgbClr val="000000"/>
                </a:solidFill>
                <a:latin typeface="Arial"/>
                <a:ea typeface="Arial"/>
                <a:cs typeface="Arial"/>
                <a:sym typeface="Arial"/>
              </a:rPr>
              <a:t> </a:t>
            </a:r>
            <a:endParaRPr/>
          </a:p>
          <a:p>
            <a:pPr marL="0" marR="0" lvl="0" indent="0" algn="l" rtl="0">
              <a:lnSpc>
                <a:spcPct val="100000"/>
              </a:lnSpc>
              <a:spcBef>
                <a:spcPts val="0"/>
              </a:spcBef>
              <a:spcAft>
                <a:spcPts val="0"/>
              </a:spcAft>
              <a:buClr>
                <a:srgbClr val="000000"/>
              </a:buClr>
              <a:buFont typeface="Arial"/>
              <a:buNone/>
            </a:pPr>
            <a:endParaRPr sz="2800" b="1" i="0" u="none" strike="noStrike" cap="none">
              <a:solidFill>
                <a:srgbClr val="000000"/>
              </a:solidFill>
              <a:latin typeface="Calibri"/>
              <a:ea typeface="Calibri"/>
              <a:cs typeface="Calibri"/>
              <a:sym typeface="Calibri"/>
            </a:endParaRPr>
          </a:p>
        </p:txBody>
      </p:sp>
      <p:sp>
        <p:nvSpPr>
          <p:cNvPr id="340" name="Google Shape;340;p40"/>
          <p:cNvSpPr txBox="1"/>
          <p:nvPr/>
        </p:nvSpPr>
        <p:spPr>
          <a:xfrm>
            <a:off x="7103406" y="4847563"/>
            <a:ext cx="1278000" cy="514500"/>
          </a:xfrm>
          <a:prstGeom prst="rect">
            <a:avLst/>
          </a:prstGeom>
          <a:solidFill>
            <a:srgbClr val="FFFF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r=</a:t>
            </a:r>
            <a:r>
              <a:rPr lang="ja-JP" sz="2800" b="0" i="0" u="none" strike="noStrike" cap="none">
                <a:solidFill>
                  <a:srgbClr val="000000"/>
                </a:solidFill>
                <a:latin typeface="Arial"/>
                <a:ea typeface="Arial"/>
                <a:cs typeface="Arial"/>
                <a:sym typeface="Arial"/>
              </a:rPr>
              <a:t> 0.62</a:t>
            </a:r>
            <a:endParaRPr/>
          </a:p>
        </p:txBody>
      </p:sp>
      <p:sp>
        <p:nvSpPr>
          <p:cNvPr id="341" name="Google Shape;341;p40"/>
          <p:cNvSpPr txBox="1">
            <a:spLocks noGrp="1"/>
          </p:cNvSpPr>
          <p:nvPr>
            <p:ph type="title"/>
          </p:nvPr>
        </p:nvSpPr>
        <p:spPr>
          <a:xfrm>
            <a:off x="858775" y="338425"/>
            <a:ext cx="7961700" cy="6651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Font typeface="Calibri"/>
              <a:buNone/>
            </a:pPr>
            <a:r>
              <a:rPr lang="ja-JP" altLang="en-US" sz="4400" b="0" i="0" u="none" strike="noStrike" cap="none">
                <a:solidFill>
                  <a:schemeClr val="dk1"/>
                </a:solidFill>
                <a:latin typeface="Calibri"/>
                <a:ea typeface="Calibri"/>
                <a:cs typeface="Calibri"/>
                <a:sym typeface="Calibri"/>
              </a:rPr>
              <a:t>早期；</a:t>
            </a:r>
            <a:r>
              <a:rPr lang="ja-JP" sz="4400" b="0" i="0" u="none" strike="noStrike" cap="none">
                <a:solidFill>
                  <a:schemeClr val="dk1"/>
                </a:solidFill>
                <a:latin typeface="Calibri"/>
                <a:ea typeface="Calibri"/>
                <a:cs typeface="Calibri"/>
                <a:sym typeface="Calibri"/>
              </a:rPr>
              <a:t>wrgc vs MD、VFI</a:t>
            </a:r>
            <a:endParaRPr dirty="0"/>
          </a:p>
        </p:txBody>
      </p:sp>
      <p:sp>
        <p:nvSpPr>
          <p:cNvPr id="342" name="Google Shape;342;p40"/>
          <p:cNvSpPr/>
          <p:nvPr/>
        </p:nvSpPr>
        <p:spPr>
          <a:xfrm>
            <a:off x="6300167" y="1343576"/>
            <a:ext cx="25203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ja-JP" sz="2000" b="1" i="0" u="none" strike="noStrike" cap="none">
                <a:solidFill>
                  <a:schemeClr val="dk1"/>
                </a:solidFill>
                <a:latin typeface="Arial"/>
                <a:ea typeface="Arial"/>
                <a:cs typeface="Arial"/>
                <a:sym typeface="Arial"/>
              </a:rPr>
              <a:t>早期緑内障(n=335)</a:t>
            </a:r>
            <a:endParaRPr/>
          </a:p>
        </p:txBody>
      </p:sp>
    </p:spTree>
    <p:extLst>
      <p:ext uri="{BB962C8B-B14F-4D97-AF65-F5344CB8AC3E}">
        <p14:creationId xmlns:p14="http://schemas.microsoft.com/office/powerpoint/2010/main" val="29319287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pic>
        <p:nvPicPr>
          <p:cNvPr id="347" name="Google Shape;347;p41" descr="vfivswRGC.mode1.png"/>
          <p:cNvPicPr preferRelativeResize="0"/>
          <p:nvPr/>
        </p:nvPicPr>
        <p:blipFill rotWithShape="1">
          <a:blip r:embed="rId3">
            <a:alphaModFix/>
          </a:blip>
          <a:srcRect/>
          <a:stretch/>
        </p:blipFill>
        <p:spPr>
          <a:xfrm>
            <a:off x="4426275" y="1105350"/>
            <a:ext cx="4581254" cy="5397946"/>
          </a:xfrm>
          <a:prstGeom prst="rect">
            <a:avLst/>
          </a:prstGeom>
          <a:noFill/>
          <a:ln>
            <a:noFill/>
          </a:ln>
        </p:spPr>
      </p:pic>
      <p:pic>
        <p:nvPicPr>
          <p:cNvPr id="348" name="Google Shape;348;p41" descr="mdvswRGC.mode1.png"/>
          <p:cNvPicPr preferRelativeResize="0"/>
          <p:nvPr/>
        </p:nvPicPr>
        <p:blipFill rotWithShape="1">
          <a:blip r:embed="rId4">
            <a:alphaModFix/>
          </a:blip>
          <a:srcRect/>
          <a:stretch/>
        </p:blipFill>
        <p:spPr>
          <a:xfrm>
            <a:off x="161250" y="1105350"/>
            <a:ext cx="4490218" cy="5397946"/>
          </a:xfrm>
          <a:prstGeom prst="rect">
            <a:avLst/>
          </a:prstGeom>
          <a:noFill/>
          <a:ln>
            <a:noFill/>
          </a:ln>
        </p:spPr>
      </p:pic>
      <p:sp>
        <p:nvSpPr>
          <p:cNvPr id="349" name="Google Shape;349;p41"/>
          <p:cNvSpPr txBox="1"/>
          <p:nvPr/>
        </p:nvSpPr>
        <p:spPr>
          <a:xfrm>
            <a:off x="1271901" y="2597724"/>
            <a:ext cx="1296000" cy="512700"/>
          </a:xfrm>
          <a:prstGeom prst="rect">
            <a:avLst/>
          </a:prstGeom>
          <a:solidFill>
            <a:srgbClr val="FFFF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r=</a:t>
            </a:r>
            <a:r>
              <a:rPr lang="ja-JP" sz="2800" b="0" i="0" u="none" strike="noStrike" cap="none">
                <a:solidFill>
                  <a:srgbClr val="000000"/>
                </a:solidFill>
                <a:latin typeface="Arial"/>
                <a:ea typeface="Arial"/>
                <a:cs typeface="Arial"/>
                <a:sym typeface="Arial"/>
              </a:rPr>
              <a:t>0.48</a:t>
            </a:r>
            <a:endParaRPr/>
          </a:p>
        </p:txBody>
      </p:sp>
      <p:sp>
        <p:nvSpPr>
          <p:cNvPr id="350" name="Google Shape;350;p41"/>
          <p:cNvSpPr txBox="1"/>
          <p:nvPr/>
        </p:nvSpPr>
        <p:spPr>
          <a:xfrm>
            <a:off x="5150148" y="5490752"/>
            <a:ext cx="3766500" cy="400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r>
              <a:rPr lang="ja-JP" sz="1800" b="0" i="0" u="none" strike="noStrike" cap="none">
                <a:solidFill>
                  <a:srgbClr val="000000"/>
                </a:solidFill>
                <a:latin typeface="Arial"/>
                <a:ea typeface="Arial"/>
                <a:cs typeface="Arial"/>
                <a:sym typeface="Arial"/>
              </a:rPr>
              <a:t>50%  60%  70%   80%   90% 100% </a:t>
            </a:r>
            <a:endParaRPr/>
          </a:p>
        </p:txBody>
      </p:sp>
      <p:sp>
        <p:nvSpPr>
          <p:cNvPr id="351" name="Google Shape;351;p41"/>
          <p:cNvSpPr txBox="1"/>
          <p:nvPr/>
        </p:nvSpPr>
        <p:spPr>
          <a:xfrm>
            <a:off x="5538099" y="2597736"/>
            <a:ext cx="1412400" cy="512700"/>
          </a:xfrm>
          <a:prstGeom prst="rect">
            <a:avLst/>
          </a:prstGeom>
          <a:solidFill>
            <a:srgbClr val="FFFF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r=</a:t>
            </a:r>
            <a:r>
              <a:rPr lang="ja-JP" sz="2800" b="0" i="0" u="none" strike="noStrike" cap="none">
                <a:solidFill>
                  <a:srgbClr val="000000"/>
                </a:solidFill>
                <a:latin typeface="Arial"/>
                <a:ea typeface="Arial"/>
                <a:cs typeface="Arial"/>
                <a:sym typeface="Arial"/>
              </a:rPr>
              <a:t>0.38</a:t>
            </a:r>
            <a:endParaRPr/>
          </a:p>
        </p:txBody>
      </p:sp>
      <p:sp>
        <p:nvSpPr>
          <p:cNvPr id="352" name="Google Shape;352;p41"/>
          <p:cNvSpPr txBox="1"/>
          <p:nvPr/>
        </p:nvSpPr>
        <p:spPr>
          <a:xfrm>
            <a:off x="590950" y="440200"/>
            <a:ext cx="8123400" cy="6651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Font typeface="Calibri"/>
              <a:buNone/>
            </a:pPr>
            <a:r>
              <a:rPr lang="ja-JP" altLang="en-US" sz="4400" b="0" i="0" u="none" strike="noStrike" cap="none">
                <a:solidFill>
                  <a:schemeClr val="dk1"/>
                </a:solidFill>
                <a:latin typeface="Calibri"/>
                <a:ea typeface="Calibri"/>
                <a:cs typeface="Calibri"/>
                <a:sym typeface="Calibri"/>
              </a:rPr>
              <a:t>中期；</a:t>
            </a:r>
            <a:r>
              <a:rPr lang="ja-JP" sz="4400" b="0" i="0" u="none" strike="noStrike" cap="none">
                <a:solidFill>
                  <a:schemeClr val="dk1"/>
                </a:solidFill>
                <a:latin typeface="Calibri"/>
                <a:ea typeface="Calibri"/>
                <a:cs typeface="Calibri"/>
                <a:sym typeface="Calibri"/>
              </a:rPr>
              <a:t>wrgc vs MD、VFI</a:t>
            </a:r>
            <a:endParaRPr dirty="0"/>
          </a:p>
        </p:txBody>
      </p:sp>
      <p:sp>
        <p:nvSpPr>
          <p:cNvPr id="353" name="Google Shape;353;p41"/>
          <p:cNvSpPr/>
          <p:nvPr/>
        </p:nvSpPr>
        <p:spPr>
          <a:xfrm>
            <a:off x="6300553" y="1281953"/>
            <a:ext cx="25203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ja-JP" sz="2000" b="1" i="0" u="none" strike="noStrike" cap="none">
                <a:solidFill>
                  <a:schemeClr val="dk1"/>
                </a:solidFill>
                <a:latin typeface="Arial"/>
                <a:ea typeface="Arial"/>
                <a:cs typeface="Arial"/>
                <a:sym typeface="Arial"/>
              </a:rPr>
              <a:t>中期緑内障(n=118)</a:t>
            </a:r>
            <a:endParaRPr/>
          </a:p>
        </p:txBody>
      </p:sp>
    </p:spTree>
    <p:extLst>
      <p:ext uri="{BB962C8B-B14F-4D97-AF65-F5344CB8AC3E}">
        <p14:creationId xmlns:p14="http://schemas.microsoft.com/office/powerpoint/2010/main" val="34431255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358" name="Google Shape;358;p42" descr="vfivswRGC.advence1.png"/>
          <p:cNvPicPr preferRelativeResize="0"/>
          <p:nvPr/>
        </p:nvPicPr>
        <p:blipFill rotWithShape="1">
          <a:blip r:embed="rId3">
            <a:alphaModFix/>
          </a:blip>
          <a:srcRect/>
          <a:stretch/>
        </p:blipFill>
        <p:spPr>
          <a:xfrm>
            <a:off x="4330650" y="1140950"/>
            <a:ext cx="4665389" cy="5126587"/>
          </a:xfrm>
          <a:prstGeom prst="rect">
            <a:avLst/>
          </a:prstGeom>
          <a:noFill/>
          <a:ln>
            <a:noFill/>
          </a:ln>
        </p:spPr>
      </p:pic>
      <p:pic>
        <p:nvPicPr>
          <p:cNvPr id="359" name="Google Shape;359;p42" descr="mdvswRGC.advence1.png"/>
          <p:cNvPicPr preferRelativeResize="0"/>
          <p:nvPr/>
        </p:nvPicPr>
        <p:blipFill rotWithShape="1">
          <a:blip r:embed="rId4">
            <a:alphaModFix/>
          </a:blip>
          <a:srcRect/>
          <a:stretch/>
        </p:blipFill>
        <p:spPr>
          <a:xfrm>
            <a:off x="68275" y="1137825"/>
            <a:ext cx="4583343" cy="5132811"/>
          </a:xfrm>
          <a:prstGeom prst="rect">
            <a:avLst/>
          </a:prstGeom>
          <a:noFill/>
          <a:ln>
            <a:noFill/>
          </a:ln>
        </p:spPr>
      </p:pic>
      <p:sp>
        <p:nvSpPr>
          <p:cNvPr id="360" name="Google Shape;360;p42"/>
          <p:cNvSpPr txBox="1"/>
          <p:nvPr/>
        </p:nvSpPr>
        <p:spPr>
          <a:xfrm>
            <a:off x="5133101" y="5313750"/>
            <a:ext cx="4011000" cy="3387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r>
              <a:rPr lang="ja-JP" sz="1600" b="0" i="0" u="none" strike="noStrike" cap="none">
                <a:solidFill>
                  <a:srgbClr val="000000"/>
                </a:solidFill>
                <a:latin typeface="Arial"/>
                <a:ea typeface="Arial"/>
                <a:cs typeface="Arial"/>
                <a:sym typeface="Arial"/>
              </a:rPr>
              <a:t>0%        20%       40%      60％       80%</a:t>
            </a:r>
            <a:endParaRPr/>
          </a:p>
        </p:txBody>
      </p:sp>
      <p:sp>
        <p:nvSpPr>
          <p:cNvPr id="361" name="Google Shape;361;p42"/>
          <p:cNvSpPr txBox="1"/>
          <p:nvPr/>
        </p:nvSpPr>
        <p:spPr>
          <a:xfrm>
            <a:off x="1044789" y="2917395"/>
            <a:ext cx="1315800" cy="504000"/>
          </a:xfrm>
          <a:prstGeom prst="rect">
            <a:avLst/>
          </a:prstGeom>
          <a:solidFill>
            <a:srgbClr val="FFFF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r=</a:t>
            </a:r>
            <a:r>
              <a:rPr lang="ja-JP" sz="2800" b="0" i="0" u="none" strike="noStrike" cap="none">
                <a:solidFill>
                  <a:srgbClr val="000000"/>
                </a:solidFill>
                <a:latin typeface="Arial"/>
                <a:ea typeface="Arial"/>
                <a:cs typeface="Arial"/>
                <a:sym typeface="Arial"/>
              </a:rPr>
              <a:t>0.77</a:t>
            </a:r>
            <a:endParaRPr/>
          </a:p>
        </p:txBody>
      </p:sp>
      <p:sp>
        <p:nvSpPr>
          <p:cNvPr id="362" name="Google Shape;362;p42"/>
          <p:cNvSpPr txBox="1"/>
          <p:nvPr/>
        </p:nvSpPr>
        <p:spPr>
          <a:xfrm>
            <a:off x="5420736" y="2917394"/>
            <a:ext cx="1251000" cy="504000"/>
          </a:xfrm>
          <a:prstGeom prst="rect">
            <a:avLst/>
          </a:prstGeom>
          <a:solidFill>
            <a:srgbClr val="FFFF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r=</a:t>
            </a:r>
            <a:r>
              <a:rPr lang="ja-JP" sz="2800" b="0" i="0" u="none" strike="noStrike" cap="none">
                <a:solidFill>
                  <a:srgbClr val="000000"/>
                </a:solidFill>
                <a:latin typeface="Arial"/>
                <a:ea typeface="Arial"/>
                <a:cs typeface="Arial"/>
                <a:sym typeface="Arial"/>
              </a:rPr>
              <a:t>0.83</a:t>
            </a:r>
            <a:endParaRPr/>
          </a:p>
        </p:txBody>
      </p:sp>
      <p:sp>
        <p:nvSpPr>
          <p:cNvPr id="363" name="Google Shape;363;p42"/>
          <p:cNvSpPr/>
          <p:nvPr/>
        </p:nvSpPr>
        <p:spPr>
          <a:xfrm>
            <a:off x="6671730" y="1300982"/>
            <a:ext cx="24723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ja-JP" sz="2000" b="1" i="0" u="none" strike="noStrike" cap="none">
                <a:solidFill>
                  <a:schemeClr val="dk1"/>
                </a:solidFill>
                <a:latin typeface="Arial"/>
                <a:ea typeface="Arial"/>
                <a:cs typeface="Arial"/>
                <a:sym typeface="Arial"/>
              </a:rPr>
              <a:t>後期緑内障(n=119)</a:t>
            </a:r>
            <a:endParaRPr/>
          </a:p>
        </p:txBody>
      </p:sp>
      <p:sp>
        <p:nvSpPr>
          <p:cNvPr id="364" name="Google Shape;364;p42"/>
          <p:cNvSpPr txBox="1"/>
          <p:nvPr/>
        </p:nvSpPr>
        <p:spPr>
          <a:xfrm>
            <a:off x="953598" y="332550"/>
            <a:ext cx="7378869" cy="665163"/>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Font typeface="Calibri"/>
              <a:buNone/>
            </a:pPr>
            <a:r>
              <a:rPr lang="ja-JP" altLang="en-US" sz="4400" b="0" i="0" u="none" strike="noStrike" cap="none">
                <a:solidFill>
                  <a:schemeClr val="dk1"/>
                </a:solidFill>
                <a:latin typeface="Calibri"/>
                <a:ea typeface="Calibri"/>
                <a:cs typeface="Calibri"/>
                <a:sym typeface="Calibri"/>
              </a:rPr>
              <a:t>後期；</a:t>
            </a:r>
            <a:r>
              <a:rPr lang="ja-JP" sz="4400" b="0" i="0" u="none" strike="noStrike" cap="none">
                <a:solidFill>
                  <a:schemeClr val="dk1"/>
                </a:solidFill>
                <a:latin typeface="Calibri"/>
                <a:ea typeface="Calibri"/>
                <a:cs typeface="Calibri"/>
                <a:sym typeface="Calibri"/>
              </a:rPr>
              <a:t>wrgc vs MD、VFI</a:t>
            </a:r>
            <a:endParaRPr dirty="0"/>
          </a:p>
        </p:txBody>
      </p:sp>
    </p:spTree>
    <p:extLst>
      <p:ext uri="{BB962C8B-B14F-4D97-AF65-F5344CB8AC3E}">
        <p14:creationId xmlns:p14="http://schemas.microsoft.com/office/powerpoint/2010/main" val="41482353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369"/>
        <p:cNvGrpSpPr/>
        <p:nvPr/>
      </p:nvGrpSpPr>
      <p:grpSpPr>
        <a:xfrm>
          <a:off x="0" y="0"/>
          <a:ext cx="0" cy="0"/>
          <a:chOff x="0" y="0"/>
          <a:chExt cx="0" cy="0"/>
        </a:xfrm>
      </p:grpSpPr>
      <p:sp>
        <p:nvSpPr>
          <p:cNvPr id="370" name="Google Shape;370;p43"/>
          <p:cNvSpPr txBox="1">
            <a:spLocks noGrp="1"/>
          </p:cNvSpPr>
          <p:nvPr>
            <p:ph type="title"/>
          </p:nvPr>
        </p:nvSpPr>
        <p:spPr>
          <a:xfrm>
            <a:off x="1428750" y="339489"/>
            <a:ext cx="6286500" cy="6648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ja-JP" altLang="en-US" sz="3959"/>
              <a:t>小括</a:t>
            </a:r>
            <a:endParaRPr dirty="0"/>
          </a:p>
        </p:txBody>
      </p:sp>
      <p:sp>
        <p:nvSpPr>
          <p:cNvPr id="371" name="Google Shape;371;p43"/>
          <p:cNvSpPr/>
          <p:nvPr/>
        </p:nvSpPr>
        <p:spPr>
          <a:xfrm>
            <a:off x="485111" y="2060848"/>
            <a:ext cx="8683767"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3200" b="0" i="0" u="none" strike="noStrike" cap="none">
                <a:solidFill>
                  <a:schemeClr val="dk1"/>
                </a:solidFill>
                <a:latin typeface="Calibri"/>
                <a:ea typeface="Calibri"/>
                <a:cs typeface="Calibri"/>
                <a:sym typeface="Calibri"/>
              </a:rPr>
              <a:t>wrgcは、緑内障全病期で</a:t>
            </a:r>
            <a:r>
              <a:rPr lang="ja-JP" altLang="en-US" sz="3200">
                <a:solidFill>
                  <a:schemeClr val="dk1"/>
                </a:solidFill>
                <a:latin typeface="Calibri"/>
                <a:ea typeface="Calibri"/>
                <a:cs typeface="Calibri"/>
                <a:sym typeface="Calibri"/>
              </a:rPr>
              <a:t>は</a:t>
            </a:r>
            <a:r>
              <a:rPr lang="ja-JP" sz="3200" b="0" i="0" u="none" strike="noStrike" cap="none">
                <a:solidFill>
                  <a:schemeClr val="dk1"/>
                </a:solidFill>
                <a:latin typeface="Calibri"/>
                <a:ea typeface="Calibri"/>
                <a:cs typeface="Calibri"/>
                <a:sym typeface="Calibri"/>
              </a:rPr>
              <a:t>強い相関</a:t>
            </a:r>
            <a:endParaRPr dirty="0"/>
          </a:p>
        </p:txBody>
      </p:sp>
      <p:sp>
        <p:nvSpPr>
          <p:cNvPr id="372" name="Google Shape;372;p43"/>
          <p:cNvSpPr/>
          <p:nvPr/>
        </p:nvSpPr>
        <p:spPr>
          <a:xfrm>
            <a:off x="485111" y="3645024"/>
            <a:ext cx="7772923"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3200" b="0" i="0" u="none" strike="noStrike" cap="none">
                <a:solidFill>
                  <a:schemeClr val="dk1"/>
                </a:solidFill>
                <a:latin typeface="Calibri"/>
                <a:ea typeface="Calibri"/>
                <a:cs typeface="Calibri"/>
                <a:sym typeface="Calibri"/>
              </a:rPr>
              <a:t>wrgcと緑内障病期別　</a:t>
            </a:r>
            <a:r>
              <a:rPr lang="ja-JP" sz="3600" b="0" i="0" u="none" strike="noStrike" cap="none">
                <a:solidFill>
                  <a:schemeClr val="dk1"/>
                </a:solidFill>
                <a:latin typeface="Calibri"/>
                <a:ea typeface="Calibri"/>
                <a:cs typeface="Calibri"/>
                <a:sym typeface="Calibri"/>
              </a:rPr>
              <a:t>後期</a:t>
            </a:r>
            <a:r>
              <a:rPr lang="ja-JP" sz="3200" b="0" i="0" u="none" strike="noStrike" cap="none">
                <a:solidFill>
                  <a:schemeClr val="dk1"/>
                </a:solidFill>
                <a:latin typeface="Calibri"/>
                <a:ea typeface="Calibri"/>
                <a:cs typeface="Calibri"/>
                <a:sym typeface="Calibri"/>
              </a:rPr>
              <a:t>＞早期≫</a:t>
            </a:r>
            <a:r>
              <a:rPr lang="ja-JP" sz="2800" b="0" i="0" u="none" strike="noStrike" cap="none">
                <a:solidFill>
                  <a:schemeClr val="dk1"/>
                </a:solidFill>
                <a:latin typeface="Calibri"/>
                <a:ea typeface="Calibri"/>
                <a:cs typeface="Calibri"/>
                <a:sym typeface="Calibri"/>
              </a:rPr>
              <a:t>中期</a:t>
            </a:r>
            <a:endParaRPr dirty="0"/>
          </a:p>
        </p:txBody>
      </p:sp>
    </p:spTree>
    <p:extLst>
      <p:ext uri="{BB962C8B-B14F-4D97-AF65-F5344CB8AC3E}">
        <p14:creationId xmlns:p14="http://schemas.microsoft.com/office/powerpoint/2010/main" val="32881086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grpSp>
        <p:nvGrpSpPr>
          <p:cNvPr id="388" name="Google Shape;388;p45"/>
          <p:cNvGrpSpPr/>
          <p:nvPr/>
        </p:nvGrpSpPr>
        <p:grpSpPr>
          <a:xfrm>
            <a:off x="509050" y="944317"/>
            <a:ext cx="8115414" cy="5899123"/>
            <a:chOff x="1231028" y="1413166"/>
            <a:chExt cx="6655252" cy="4973965"/>
          </a:xfrm>
        </p:grpSpPr>
        <p:grpSp>
          <p:nvGrpSpPr>
            <p:cNvPr id="389" name="Google Shape;389;p45"/>
            <p:cNvGrpSpPr/>
            <p:nvPr/>
          </p:nvGrpSpPr>
          <p:grpSpPr>
            <a:xfrm>
              <a:off x="1231028" y="1413166"/>
              <a:ext cx="6655252" cy="4973965"/>
              <a:chOff x="1016000" y="1104910"/>
              <a:chExt cx="7083591" cy="5294095"/>
            </a:xfrm>
          </p:grpSpPr>
          <p:pic>
            <p:nvPicPr>
              <p:cNvPr id="390" name="Google Shape;390;p45"/>
              <p:cNvPicPr preferRelativeResize="0"/>
              <p:nvPr/>
            </p:nvPicPr>
            <p:blipFill rotWithShape="1">
              <a:blip r:embed="rId3">
                <a:alphaModFix/>
              </a:blip>
              <a:srcRect/>
              <a:stretch/>
            </p:blipFill>
            <p:spPr>
              <a:xfrm>
                <a:off x="1016000" y="1104910"/>
                <a:ext cx="7083591" cy="5294095"/>
              </a:xfrm>
              <a:prstGeom prst="rect">
                <a:avLst/>
              </a:prstGeom>
              <a:noFill/>
              <a:ln>
                <a:noFill/>
              </a:ln>
            </p:spPr>
          </p:pic>
          <p:sp>
            <p:nvSpPr>
              <p:cNvPr id="391" name="Google Shape;391;p45"/>
              <p:cNvSpPr/>
              <p:nvPr/>
            </p:nvSpPr>
            <p:spPr>
              <a:xfrm rot="10800000">
                <a:off x="1957389" y="1557397"/>
                <a:ext cx="5514974" cy="1342966"/>
              </a:xfrm>
              <a:prstGeom prst="rect">
                <a:avLst/>
              </a:prstGeom>
              <a:solidFill>
                <a:srgbClr val="00B05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300" b="0" i="0" u="none" strike="noStrike" cap="none">
                  <a:solidFill>
                    <a:srgbClr val="FFFFFF"/>
                  </a:solidFill>
                  <a:latin typeface="Quattrocento Sans"/>
                  <a:ea typeface="Quattrocento Sans"/>
                  <a:cs typeface="Quattrocento Sans"/>
                  <a:sym typeface="Quattrocento Sans"/>
                </a:endParaRPr>
              </a:p>
            </p:txBody>
          </p:sp>
          <p:sp>
            <p:nvSpPr>
              <p:cNvPr id="392" name="Google Shape;392;p45"/>
              <p:cNvSpPr/>
              <p:nvPr/>
            </p:nvSpPr>
            <p:spPr>
              <a:xfrm rot="10800000">
                <a:off x="1966912" y="2900364"/>
                <a:ext cx="5514974" cy="843337"/>
              </a:xfrm>
              <a:prstGeom prst="rect">
                <a:avLst/>
              </a:prstGeom>
              <a:solidFill>
                <a:srgbClr val="FFFF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300" b="0" i="0" u="none" strike="noStrike" cap="none">
                  <a:solidFill>
                    <a:srgbClr val="FFFFFF"/>
                  </a:solidFill>
                  <a:latin typeface="Quattrocento Sans"/>
                  <a:ea typeface="Quattrocento Sans"/>
                  <a:cs typeface="Quattrocento Sans"/>
                  <a:sym typeface="Quattrocento Sans"/>
                </a:endParaRPr>
              </a:p>
            </p:txBody>
          </p:sp>
          <p:sp>
            <p:nvSpPr>
              <p:cNvPr id="393" name="Google Shape;393;p45"/>
              <p:cNvSpPr/>
              <p:nvPr/>
            </p:nvSpPr>
            <p:spPr>
              <a:xfrm rot="10800000">
                <a:off x="1966912" y="3743700"/>
                <a:ext cx="5514974" cy="2085599"/>
              </a:xfrm>
              <a:prstGeom prst="rect">
                <a:avLst/>
              </a:prstGeom>
              <a:solidFill>
                <a:srgbClr val="FF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300" b="0" i="0" u="none" strike="noStrike" cap="none">
                  <a:solidFill>
                    <a:srgbClr val="FFFFFF"/>
                  </a:solidFill>
                  <a:latin typeface="Quattrocento Sans"/>
                  <a:ea typeface="Quattrocento Sans"/>
                  <a:cs typeface="Quattrocento Sans"/>
                  <a:sym typeface="Quattrocento Sans"/>
                </a:endParaRPr>
              </a:p>
            </p:txBody>
          </p:sp>
        </p:grpSp>
        <p:sp>
          <p:nvSpPr>
            <p:cNvPr id="394" name="Google Shape;394;p45"/>
            <p:cNvSpPr txBox="1"/>
            <p:nvPr/>
          </p:nvSpPr>
          <p:spPr>
            <a:xfrm>
              <a:off x="6541326" y="2309144"/>
              <a:ext cx="557278" cy="32115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Early</a:t>
              </a:r>
              <a:endParaRPr/>
            </a:p>
          </p:txBody>
        </p:sp>
        <p:sp>
          <p:nvSpPr>
            <p:cNvPr id="395" name="Google Shape;395;p45"/>
            <p:cNvSpPr txBox="1"/>
            <p:nvPr/>
          </p:nvSpPr>
          <p:spPr>
            <a:xfrm>
              <a:off x="6422704" y="3366498"/>
              <a:ext cx="736254" cy="32115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Middle</a:t>
              </a:r>
              <a:endParaRPr/>
            </a:p>
          </p:txBody>
        </p:sp>
        <p:sp>
          <p:nvSpPr>
            <p:cNvPr id="396" name="Google Shape;396;p45"/>
            <p:cNvSpPr txBox="1"/>
            <p:nvPr/>
          </p:nvSpPr>
          <p:spPr>
            <a:xfrm>
              <a:off x="6153399" y="4718243"/>
              <a:ext cx="963291" cy="32115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Advanced</a:t>
              </a:r>
              <a:endParaRPr/>
            </a:p>
          </p:txBody>
        </p:sp>
      </p:grpSp>
      <p:sp>
        <p:nvSpPr>
          <p:cNvPr id="397" name="Google Shape;397;p45"/>
          <p:cNvSpPr txBox="1"/>
          <p:nvPr/>
        </p:nvSpPr>
        <p:spPr>
          <a:xfrm>
            <a:off x="317400" y="63925"/>
            <a:ext cx="8624100" cy="6648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Font typeface="Calibri"/>
              <a:buNone/>
            </a:pPr>
            <a:r>
              <a:rPr lang="ja-JP" sz="4800" b="0" i="0" u="none" strike="noStrike" cap="none">
                <a:solidFill>
                  <a:schemeClr val="dk1"/>
                </a:solidFill>
                <a:latin typeface="Calibri"/>
                <a:ea typeface="Calibri"/>
                <a:cs typeface="Calibri"/>
                <a:sym typeface="Calibri"/>
              </a:rPr>
              <a:t>考察・</a:t>
            </a:r>
            <a:r>
              <a:rPr lang="ja-JP" sz="4000" b="0" i="0" u="none" strike="noStrike" cap="none">
                <a:solidFill>
                  <a:schemeClr val="dk1"/>
                </a:solidFill>
                <a:latin typeface="Calibri"/>
                <a:ea typeface="Calibri"/>
                <a:cs typeface="Calibri"/>
                <a:sym typeface="Calibri"/>
              </a:rPr>
              <a:t>MD vs wrgc  RGC_OCT、RGC_HFA</a:t>
            </a:r>
            <a:endParaRPr/>
          </a:p>
        </p:txBody>
      </p:sp>
      <p:sp>
        <p:nvSpPr>
          <p:cNvPr id="2" name="テキスト ボックス 1">
            <a:extLst>
              <a:ext uri="{FF2B5EF4-FFF2-40B4-BE49-F238E27FC236}">
                <a16:creationId xmlns:a16="http://schemas.microsoft.com/office/drawing/2014/main" id="{285EF0CB-9B0C-8945-BC76-DB65ADBCEA72}"/>
              </a:ext>
            </a:extLst>
          </p:cNvPr>
          <p:cNvSpPr txBox="1"/>
          <p:nvPr/>
        </p:nvSpPr>
        <p:spPr>
          <a:xfrm>
            <a:off x="1749287" y="2714129"/>
            <a:ext cx="1298713" cy="461665"/>
          </a:xfrm>
          <a:prstGeom prst="rect">
            <a:avLst/>
          </a:prstGeom>
          <a:noFill/>
        </p:spPr>
        <p:txBody>
          <a:bodyPr wrap="square" rtlCol="0">
            <a:spAutoFit/>
          </a:bodyPr>
          <a:lstStyle/>
          <a:p>
            <a:pPr algn="ctr"/>
            <a:r>
              <a:rPr kumimoji="1" lang="en-US" altLang="ja-JP" sz="2400" dirty="0" err="1"/>
              <a:t>OCTrgc</a:t>
            </a:r>
            <a:endParaRPr kumimoji="1" lang="ja-JP" altLang="en-US" sz="2400"/>
          </a:p>
        </p:txBody>
      </p:sp>
      <p:sp>
        <p:nvSpPr>
          <p:cNvPr id="13" name="テキスト ボックス 12">
            <a:extLst>
              <a:ext uri="{FF2B5EF4-FFF2-40B4-BE49-F238E27FC236}">
                <a16:creationId xmlns:a16="http://schemas.microsoft.com/office/drawing/2014/main" id="{C552E196-841A-4241-B182-1D6ABA5B4BCF}"/>
              </a:ext>
            </a:extLst>
          </p:cNvPr>
          <p:cNvSpPr txBox="1"/>
          <p:nvPr/>
        </p:nvSpPr>
        <p:spPr>
          <a:xfrm>
            <a:off x="2345401" y="4763690"/>
            <a:ext cx="1391712" cy="461665"/>
          </a:xfrm>
          <a:prstGeom prst="rect">
            <a:avLst/>
          </a:prstGeom>
          <a:noFill/>
        </p:spPr>
        <p:txBody>
          <a:bodyPr wrap="square" rtlCol="0">
            <a:spAutoFit/>
          </a:bodyPr>
          <a:lstStyle/>
          <a:p>
            <a:pPr algn="ctr"/>
            <a:r>
              <a:rPr kumimoji="1" lang="en-US" altLang="ja-JP" sz="2400" dirty="0" err="1"/>
              <a:t>SAPrgc</a:t>
            </a:r>
            <a:endParaRPr kumimoji="1" lang="ja-JP" altLang="en-US" sz="2400"/>
          </a:p>
        </p:txBody>
      </p:sp>
    </p:spTree>
    <p:extLst>
      <p:ext uri="{BB962C8B-B14F-4D97-AF65-F5344CB8AC3E}">
        <p14:creationId xmlns:p14="http://schemas.microsoft.com/office/powerpoint/2010/main" val="472870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4"/>
          <p:cNvSpPr txBox="1"/>
          <p:nvPr/>
        </p:nvSpPr>
        <p:spPr>
          <a:xfrm>
            <a:off x="1007605" y="1654696"/>
            <a:ext cx="7884900" cy="646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bg1">
                    <a:lumMod val="50000"/>
                  </a:schemeClr>
                </a:solidFill>
                <a:latin typeface="Calibri"/>
                <a:ea typeface="Calibri"/>
                <a:cs typeface="Calibri"/>
                <a:sym typeface="Calibri"/>
              </a:rPr>
              <a:t>HFA30-2とOCTから求めるRGC数</a:t>
            </a:r>
            <a:r>
              <a:rPr lang="ja-JP" altLang="en-US" sz="2800" b="0" i="0" u="none" strike="noStrike" cap="none">
                <a:solidFill>
                  <a:schemeClr val="bg1">
                    <a:lumMod val="50000"/>
                  </a:schemeClr>
                </a:solidFill>
                <a:latin typeface="Calibri"/>
                <a:ea typeface="Calibri"/>
                <a:cs typeface="Calibri"/>
                <a:sym typeface="Calibri"/>
              </a:rPr>
              <a:t>；追試</a:t>
            </a:r>
            <a:endParaRPr dirty="0">
              <a:solidFill>
                <a:schemeClr val="bg1">
                  <a:lumMod val="50000"/>
                </a:schemeClr>
              </a:solidFill>
            </a:endParaRPr>
          </a:p>
        </p:txBody>
      </p:sp>
      <p:sp>
        <p:nvSpPr>
          <p:cNvPr id="269" name="Google Shape;269;p34"/>
          <p:cNvSpPr txBox="1"/>
          <p:nvPr/>
        </p:nvSpPr>
        <p:spPr>
          <a:xfrm>
            <a:off x="1007603" y="3445934"/>
            <a:ext cx="84333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tx1"/>
                </a:solidFill>
                <a:latin typeface="Calibri"/>
                <a:ea typeface="Calibri"/>
                <a:cs typeface="Calibri"/>
                <a:sym typeface="Calibri"/>
              </a:rPr>
              <a:t>HFA10-2とOCTから求めるRGC数</a:t>
            </a:r>
            <a:r>
              <a:rPr lang="ja-JP" altLang="en-US" sz="2800" b="0" i="0" u="none" strike="noStrike" cap="none">
                <a:solidFill>
                  <a:schemeClr val="tx1"/>
                </a:solidFill>
                <a:latin typeface="Calibri"/>
                <a:ea typeface="Calibri"/>
                <a:cs typeface="Calibri"/>
                <a:sym typeface="Calibri"/>
              </a:rPr>
              <a:t>；黄斑部</a:t>
            </a:r>
            <a:endParaRPr dirty="0">
              <a:solidFill>
                <a:schemeClr val="tx1"/>
              </a:solidFill>
            </a:endParaRPr>
          </a:p>
          <a:p>
            <a:pPr marL="0" marR="0" lvl="0" indent="0" algn="l" rtl="0">
              <a:lnSpc>
                <a:spcPct val="100000"/>
              </a:lnSpc>
              <a:spcBef>
                <a:spcPts val="0"/>
              </a:spcBef>
              <a:spcAft>
                <a:spcPts val="0"/>
              </a:spcAft>
              <a:buClr>
                <a:schemeClr val="dk1"/>
              </a:buClr>
              <a:buFont typeface="Calibri"/>
              <a:buNone/>
            </a:pPr>
            <a:endParaRPr sz="2800" b="0" i="0" u="none" strike="noStrike" cap="none" dirty="0">
              <a:solidFill>
                <a:schemeClr val="tx1"/>
              </a:solidFill>
              <a:latin typeface="Calibri"/>
              <a:ea typeface="Calibri"/>
              <a:cs typeface="Calibri"/>
              <a:sym typeface="Calibri"/>
            </a:endParaRPr>
          </a:p>
        </p:txBody>
      </p:sp>
      <p:sp>
        <p:nvSpPr>
          <p:cNvPr id="270" name="Google Shape;270;p34"/>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p>
            <a:pPr lvl="0"/>
            <a:r>
              <a:rPr lang="ja-JP" altLang="en-US"/>
              <a:t>当科での</a:t>
            </a:r>
            <a:r>
              <a:rPr lang="ja-JP" sz="4400" b="0" i="0" u="none" strike="noStrike" cap="none">
                <a:solidFill>
                  <a:schemeClr val="dk1"/>
                </a:solidFill>
                <a:latin typeface="Calibri"/>
                <a:ea typeface="Calibri"/>
                <a:cs typeface="Calibri"/>
                <a:sym typeface="Calibri"/>
              </a:rPr>
              <a:t>検討</a:t>
            </a:r>
            <a:endParaRPr dirty="0"/>
          </a:p>
        </p:txBody>
      </p:sp>
      <p:sp>
        <p:nvSpPr>
          <p:cNvPr id="271" name="Google Shape;271;p34"/>
          <p:cNvSpPr/>
          <p:nvPr/>
        </p:nvSpPr>
        <p:spPr>
          <a:xfrm>
            <a:off x="305528" y="1669480"/>
            <a:ext cx="6624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alibri"/>
              <a:buNone/>
            </a:pPr>
            <a:r>
              <a:rPr lang="ja-JP" sz="2800" b="0" i="0" u="none" strike="noStrike" cap="none">
                <a:solidFill>
                  <a:schemeClr val="bg1">
                    <a:lumMod val="50000"/>
                  </a:schemeClr>
                </a:solidFill>
                <a:latin typeface="Calibri"/>
                <a:ea typeface="Calibri"/>
                <a:cs typeface="Calibri"/>
                <a:sym typeface="Calibri"/>
              </a:rPr>
              <a:t>①</a:t>
            </a:r>
            <a:endParaRPr dirty="0">
              <a:solidFill>
                <a:schemeClr val="bg1">
                  <a:lumMod val="50000"/>
                </a:schemeClr>
              </a:solidFill>
            </a:endParaRPr>
          </a:p>
        </p:txBody>
      </p:sp>
      <p:sp>
        <p:nvSpPr>
          <p:cNvPr id="272" name="Google Shape;272;p34"/>
          <p:cNvSpPr/>
          <p:nvPr/>
        </p:nvSpPr>
        <p:spPr>
          <a:xfrm>
            <a:off x="305528" y="3445934"/>
            <a:ext cx="6624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alibri"/>
              <a:buNone/>
            </a:pPr>
            <a:r>
              <a:rPr lang="ja-JP" sz="2800" b="0" i="0" u="none" strike="noStrike" cap="none">
                <a:solidFill>
                  <a:schemeClr val="tx1"/>
                </a:solidFill>
                <a:latin typeface="Calibri"/>
                <a:ea typeface="Calibri"/>
                <a:cs typeface="Calibri"/>
                <a:sym typeface="Calibri"/>
              </a:rPr>
              <a:t>②</a:t>
            </a:r>
            <a:endParaRPr dirty="0">
              <a:solidFill>
                <a:schemeClr val="tx1"/>
              </a:solidFill>
            </a:endParaRPr>
          </a:p>
        </p:txBody>
      </p:sp>
      <p:sp>
        <p:nvSpPr>
          <p:cNvPr id="273" name="Google Shape;273;p34"/>
          <p:cNvSpPr txBox="1"/>
          <p:nvPr/>
        </p:nvSpPr>
        <p:spPr>
          <a:xfrm>
            <a:off x="1008241" y="5237159"/>
            <a:ext cx="84333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bg1">
                    <a:lumMod val="50000"/>
                  </a:schemeClr>
                </a:solidFill>
                <a:latin typeface="Calibri"/>
                <a:ea typeface="Calibri"/>
                <a:cs typeface="Calibri"/>
                <a:sym typeface="Calibri"/>
              </a:rPr>
              <a:t>正常視覚者のHFA10-2とOCT</a:t>
            </a:r>
            <a:r>
              <a:rPr lang="ja-JP" altLang="en-US" sz="2800" b="0" i="0" u="none" strike="noStrike" cap="none">
                <a:solidFill>
                  <a:schemeClr val="bg1">
                    <a:lumMod val="50000"/>
                  </a:schemeClr>
                </a:solidFill>
                <a:latin typeface="Calibri"/>
                <a:ea typeface="Calibri"/>
                <a:cs typeface="Calibri"/>
                <a:sym typeface="Calibri"/>
              </a:rPr>
              <a:t>の</a:t>
            </a:r>
            <a:r>
              <a:rPr lang="ja-JP" sz="2800" b="0" i="0" u="none" strike="noStrike" cap="none">
                <a:solidFill>
                  <a:schemeClr val="bg1">
                    <a:lumMod val="50000"/>
                  </a:schemeClr>
                </a:solidFill>
                <a:latin typeface="Calibri"/>
                <a:ea typeface="Calibri"/>
                <a:cs typeface="Calibri"/>
                <a:sym typeface="Calibri"/>
              </a:rPr>
              <a:t>RGC数</a:t>
            </a:r>
            <a:r>
              <a:rPr lang="ja-JP" altLang="en-US" sz="2800" b="0" i="0" u="none" strike="noStrike" cap="none">
                <a:solidFill>
                  <a:schemeClr val="bg1">
                    <a:lumMod val="50000"/>
                  </a:schemeClr>
                </a:solidFill>
                <a:latin typeface="Calibri"/>
                <a:ea typeface="Calibri"/>
                <a:cs typeface="Calibri"/>
                <a:sym typeface="Calibri"/>
              </a:rPr>
              <a:t>；考察</a:t>
            </a:r>
            <a:endParaRPr dirty="0">
              <a:solidFill>
                <a:schemeClr val="bg1">
                  <a:lumMod val="50000"/>
                </a:schemeClr>
              </a:solidFill>
            </a:endParaRPr>
          </a:p>
        </p:txBody>
      </p:sp>
      <p:sp>
        <p:nvSpPr>
          <p:cNvPr id="274" name="Google Shape;274;p34"/>
          <p:cNvSpPr/>
          <p:nvPr/>
        </p:nvSpPr>
        <p:spPr>
          <a:xfrm>
            <a:off x="306166" y="5237159"/>
            <a:ext cx="6624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alibri"/>
              <a:buNone/>
            </a:pPr>
            <a:r>
              <a:rPr lang="ja-JP" sz="2800" b="0" i="0" u="none" strike="noStrike" cap="none">
                <a:solidFill>
                  <a:schemeClr val="bg1">
                    <a:lumMod val="50000"/>
                  </a:schemeClr>
                </a:solidFill>
                <a:latin typeface="Calibri"/>
                <a:ea typeface="Calibri"/>
                <a:cs typeface="Calibri"/>
                <a:sym typeface="Calibri"/>
              </a:rPr>
              <a:t>③</a:t>
            </a:r>
            <a:endParaRPr>
              <a:solidFill>
                <a:schemeClr val="bg1">
                  <a:lumMod val="50000"/>
                </a:schemeClr>
              </a:solidFill>
            </a:endParaRPr>
          </a:p>
        </p:txBody>
      </p:sp>
    </p:spTree>
    <p:extLst>
      <p:ext uri="{BB962C8B-B14F-4D97-AF65-F5344CB8AC3E}">
        <p14:creationId xmlns:p14="http://schemas.microsoft.com/office/powerpoint/2010/main" val="3155229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D33EC-35FC-8749-B052-FB973B3DFD21}"/>
              </a:ext>
            </a:extLst>
          </p:cNvPr>
          <p:cNvSpPr>
            <a:spLocks noGrp="1"/>
          </p:cNvSpPr>
          <p:nvPr>
            <p:ph type="title"/>
          </p:nvPr>
        </p:nvSpPr>
        <p:spPr/>
        <p:txBody>
          <a:bodyPr/>
          <a:lstStyle/>
          <a:p>
            <a:r>
              <a:rPr lang="ja-JP" altLang="en-US"/>
              <a:t>緑内障の定義</a:t>
            </a:r>
            <a:endParaRPr lang="en-US" dirty="0"/>
          </a:p>
        </p:txBody>
      </p:sp>
      <p:sp>
        <p:nvSpPr>
          <p:cNvPr id="3" name="Text Placeholder 2">
            <a:extLst>
              <a:ext uri="{FF2B5EF4-FFF2-40B4-BE49-F238E27FC236}">
                <a16:creationId xmlns:a16="http://schemas.microsoft.com/office/drawing/2014/main" id="{6D7AA84E-6570-9945-A11C-195D0D2BBB60}"/>
              </a:ext>
            </a:extLst>
          </p:cNvPr>
          <p:cNvSpPr>
            <a:spLocks noGrp="1"/>
          </p:cNvSpPr>
          <p:nvPr>
            <p:ph type="body" idx="1"/>
          </p:nvPr>
        </p:nvSpPr>
        <p:spPr/>
        <p:txBody>
          <a:bodyPr/>
          <a:lstStyle/>
          <a:p>
            <a:pPr>
              <a:lnSpc>
                <a:spcPct val="150000"/>
              </a:lnSpc>
            </a:pPr>
            <a:r>
              <a:rPr lang="ja-JP" altLang="en-US"/>
              <a:t>緑内障は，視神経と視野に特徴的変化を有し，通常，眼圧を十分に下降させることにより視神経障害を改善もしくは抑制しうる眼の機能的構造的異常を特徴とする疾患である．</a:t>
            </a:r>
            <a:endParaRPr lang="en-US" altLang="ja-JP" dirty="0"/>
          </a:p>
          <a:p>
            <a:pPr marL="50800" indent="0">
              <a:buNone/>
            </a:pPr>
            <a:r>
              <a:rPr lang="ja-JP" altLang="en-US"/>
              <a:t>　</a:t>
            </a:r>
            <a:endParaRPr lang="en-US" altLang="ja-JP" dirty="0"/>
          </a:p>
          <a:p>
            <a:pPr marL="50800" indent="0">
              <a:buNone/>
            </a:pPr>
            <a:r>
              <a:rPr lang="ja-JP" altLang="en-US"/>
              <a:t>　</a:t>
            </a:r>
            <a:r>
              <a:rPr lang="en-US" altLang="ja-JP" dirty="0"/>
              <a:t>【</a:t>
            </a:r>
            <a:r>
              <a:rPr lang="ja-JP" altLang="en-US"/>
              <a:t>緑内障ガイドライン第</a:t>
            </a:r>
            <a:r>
              <a:rPr lang="en-US" altLang="ja-JP" dirty="0"/>
              <a:t>4</a:t>
            </a:r>
            <a:r>
              <a:rPr lang="ja-JP" altLang="en-US"/>
              <a:t>版</a:t>
            </a:r>
            <a:r>
              <a:rPr lang="en-US" altLang="ja-JP" dirty="0"/>
              <a:t>】</a:t>
            </a:r>
            <a:endParaRPr lang="ja-JP" altLang="en-US"/>
          </a:p>
          <a:p>
            <a:endParaRPr lang="en-US" dirty="0"/>
          </a:p>
        </p:txBody>
      </p:sp>
    </p:spTree>
    <p:extLst>
      <p:ext uri="{BB962C8B-B14F-4D97-AF65-F5344CB8AC3E}">
        <p14:creationId xmlns:p14="http://schemas.microsoft.com/office/powerpoint/2010/main" val="13394515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8"/>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ja-JP" sz="4400" b="0" i="0" u="none" strike="noStrike" cap="none">
                <a:solidFill>
                  <a:schemeClr val="dk1"/>
                </a:solidFill>
                <a:latin typeface="Calibri"/>
                <a:ea typeface="Calibri"/>
                <a:cs typeface="Calibri"/>
                <a:sym typeface="Calibri"/>
              </a:rPr>
              <a:t>Structure-Function models</a:t>
            </a:r>
            <a:br>
              <a:rPr lang="ja-JP" sz="4400" b="0" i="0" u="none" strike="noStrike" cap="none">
                <a:solidFill>
                  <a:schemeClr val="dk1"/>
                </a:solidFill>
                <a:latin typeface="Calibri"/>
                <a:ea typeface="Calibri"/>
                <a:cs typeface="Calibri"/>
                <a:sym typeface="Calibri"/>
              </a:rPr>
            </a:br>
            <a:r>
              <a:rPr lang="en-US" altLang="ja-JP" dirty="0"/>
              <a:t>with </a:t>
            </a:r>
            <a:r>
              <a:rPr lang="ja-JP" sz="4400" b="0" i="0" u="none" strike="noStrike" cap="none">
                <a:solidFill>
                  <a:schemeClr val="dk1"/>
                </a:solidFill>
                <a:latin typeface="Calibri"/>
                <a:ea typeface="Calibri"/>
                <a:cs typeface="Calibri"/>
                <a:sym typeface="Calibri"/>
              </a:rPr>
              <a:t>6 degree grid (30, 24-2)</a:t>
            </a:r>
            <a:endParaRPr dirty="0"/>
          </a:p>
        </p:txBody>
      </p:sp>
      <p:pic>
        <p:nvPicPr>
          <p:cNvPr id="424" name="Google Shape;424;p48"/>
          <p:cNvPicPr preferRelativeResize="0"/>
          <p:nvPr/>
        </p:nvPicPr>
        <p:blipFill rotWithShape="1">
          <a:blip r:embed="rId3">
            <a:alphaModFix/>
          </a:blip>
          <a:srcRect/>
          <a:stretch/>
        </p:blipFill>
        <p:spPr>
          <a:xfrm>
            <a:off x="809006" y="2156582"/>
            <a:ext cx="7383114" cy="2945505"/>
          </a:xfrm>
          <a:prstGeom prst="rect">
            <a:avLst/>
          </a:prstGeom>
          <a:noFill/>
          <a:ln>
            <a:noFill/>
          </a:ln>
        </p:spPr>
      </p:pic>
      <p:sp>
        <p:nvSpPr>
          <p:cNvPr id="425" name="Google Shape;425;p48"/>
          <p:cNvSpPr txBox="1"/>
          <p:nvPr/>
        </p:nvSpPr>
        <p:spPr>
          <a:xfrm>
            <a:off x="1614489" y="5310553"/>
            <a:ext cx="5730104" cy="84895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Font typeface="Arial"/>
              <a:buNone/>
            </a:pPr>
            <a:r>
              <a:rPr lang="ja-JP" sz="2400" b="0" i="0" u="none" strike="noStrike" cap="none">
                <a:solidFill>
                  <a:srgbClr val="FF0000"/>
                </a:solidFill>
                <a:latin typeface="Calibri"/>
                <a:ea typeface="Calibri"/>
                <a:cs typeface="Calibri"/>
                <a:sym typeface="Calibri"/>
              </a:rPr>
              <a:t>Humphrey視野10-2(HFA10-2)による視神経乳頭マップは</a:t>
            </a:r>
            <a:r>
              <a:rPr lang="ja-JP" altLang="en-US" sz="2400" b="0" i="0" u="none" strike="noStrike" cap="none">
                <a:solidFill>
                  <a:srgbClr val="FF0000"/>
                </a:solidFill>
                <a:latin typeface="Calibri"/>
                <a:ea typeface="Calibri"/>
                <a:cs typeface="Calibri"/>
                <a:sym typeface="Calibri"/>
              </a:rPr>
              <a:t>報告が少</a:t>
            </a:r>
            <a:r>
              <a:rPr lang="ja-JP" sz="2400" b="0" i="0" u="none" strike="noStrike" cap="none">
                <a:solidFill>
                  <a:srgbClr val="FF0000"/>
                </a:solidFill>
                <a:latin typeface="Calibri"/>
                <a:ea typeface="Calibri"/>
                <a:cs typeface="Calibri"/>
                <a:sym typeface="Calibri"/>
              </a:rPr>
              <a:t>ない</a:t>
            </a:r>
            <a:endParaRPr dirty="0"/>
          </a:p>
        </p:txBody>
      </p:sp>
    </p:spTree>
    <p:extLst>
      <p:ext uri="{BB962C8B-B14F-4D97-AF65-F5344CB8AC3E}">
        <p14:creationId xmlns:p14="http://schemas.microsoft.com/office/powerpoint/2010/main" val="16146320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50"/>
          <p:cNvSpPr txBox="1"/>
          <p:nvPr/>
        </p:nvSpPr>
        <p:spPr>
          <a:xfrm>
            <a:off x="827584" y="1836731"/>
            <a:ext cx="8208912" cy="2155448"/>
          </a:xfrm>
          <a:prstGeom prst="rect">
            <a:avLst/>
          </a:prstGeom>
          <a:noFill/>
          <a:ln>
            <a:noFill/>
          </a:ln>
        </p:spPr>
        <p:txBody>
          <a:bodyPr spcFirstLastPara="1" wrap="square" lIns="68550" tIns="34275" rIns="68550" bIns="34275" anchor="t" anchorCtr="0">
            <a:noAutofit/>
          </a:bodyPr>
          <a:lstStyle/>
          <a:p>
            <a:pPr marL="0" marR="0" lvl="0" indent="0" algn="l" rtl="0">
              <a:lnSpc>
                <a:spcPct val="2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広義POAG+PPG患者　131症例、628眼</a:t>
            </a:r>
            <a:r>
              <a:rPr lang="ja-JP" sz="1800" b="0" i="0" u="none" strike="noStrike" cap="none">
                <a:solidFill>
                  <a:schemeClr val="dk1"/>
                </a:solidFill>
                <a:latin typeface="Calibri"/>
                <a:ea typeface="Calibri"/>
                <a:cs typeface="Calibri"/>
                <a:sym typeface="Calibri"/>
              </a:rPr>
              <a:t>（同一症例、左右も1眼）</a:t>
            </a:r>
            <a:endParaRPr/>
          </a:p>
          <a:p>
            <a:pPr marL="0" marR="0" lvl="0" indent="0" algn="l" rtl="0">
              <a:lnSpc>
                <a:spcPct val="200000"/>
              </a:lnSpc>
              <a:spcBef>
                <a:spcPts val="0"/>
              </a:spcBef>
              <a:spcAft>
                <a:spcPts val="0"/>
              </a:spcAft>
              <a:buClr>
                <a:schemeClr val="dk1"/>
              </a:buClr>
              <a:buFont typeface="Calibri"/>
              <a:buNone/>
            </a:pPr>
            <a:r>
              <a:rPr lang="ja-JP" sz="2000" b="0" i="0" u="none" strike="noStrike" cap="none">
                <a:solidFill>
                  <a:schemeClr val="dk1"/>
                </a:solidFill>
                <a:latin typeface="Calibri"/>
                <a:ea typeface="Calibri"/>
                <a:cs typeface="Calibri"/>
                <a:sym typeface="Calibri"/>
              </a:rPr>
              <a:t>2009年9月から2017年6月　東京慈恵会医科大学緑内障外来</a:t>
            </a:r>
            <a:endParaRPr/>
          </a:p>
          <a:p>
            <a:pPr marL="0" marR="0" lvl="0" indent="0" algn="l" rtl="0">
              <a:lnSpc>
                <a:spcPct val="200000"/>
              </a:lnSpc>
              <a:spcBef>
                <a:spcPts val="0"/>
              </a:spcBef>
              <a:spcAft>
                <a:spcPts val="0"/>
              </a:spcAft>
              <a:buClr>
                <a:schemeClr val="dk1"/>
              </a:buClr>
              <a:buFont typeface="Calibri"/>
              <a:buNone/>
            </a:pPr>
            <a:r>
              <a:rPr lang="ja-JP" sz="2000" b="0" i="0" u="none" strike="noStrike" cap="none">
                <a:solidFill>
                  <a:schemeClr val="dk1"/>
                </a:solidFill>
                <a:latin typeface="Calibri"/>
                <a:ea typeface="Calibri"/>
                <a:cs typeface="Calibri"/>
                <a:sym typeface="Calibri"/>
              </a:rPr>
              <a:t>HFA10-2とOCTを同日に測定</a:t>
            </a:r>
            <a:endParaRPr/>
          </a:p>
          <a:p>
            <a:pPr marL="0" marR="0" lvl="0" indent="0" algn="l" rtl="0">
              <a:lnSpc>
                <a:spcPct val="200000"/>
              </a:lnSpc>
              <a:spcBef>
                <a:spcPts val="0"/>
              </a:spcBef>
              <a:spcAft>
                <a:spcPts val="0"/>
              </a:spcAft>
              <a:buClr>
                <a:schemeClr val="dk1"/>
              </a:buClr>
              <a:buFont typeface="Calibri"/>
              <a:buNone/>
            </a:pPr>
            <a:r>
              <a:rPr lang="ja-JP" sz="2000" b="0" i="0" u="none" strike="noStrike" cap="none">
                <a:solidFill>
                  <a:schemeClr val="dk1"/>
                </a:solidFill>
                <a:latin typeface="Calibri"/>
                <a:ea typeface="Calibri"/>
                <a:cs typeface="Calibri"/>
                <a:sym typeface="Calibri"/>
              </a:rPr>
              <a:t>HFA10-2の信頼性指標とOCT基準を満たす*</a:t>
            </a:r>
            <a:endParaRPr/>
          </a:p>
        </p:txBody>
      </p:sp>
      <p:sp>
        <p:nvSpPr>
          <p:cNvPr id="440" name="Google Shape;440;p50"/>
          <p:cNvSpPr txBox="1"/>
          <p:nvPr/>
        </p:nvSpPr>
        <p:spPr>
          <a:xfrm>
            <a:off x="994848" y="4922322"/>
            <a:ext cx="7240796" cy="646331"/>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*HFAの信頼性(固視不良20%未満、偽陽性15%未満、偽陰性33%未満)</a:t>
            </a:r>
            <a:endParaRPr/>
          </a:p>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  OCT (image quality 5/10 以上、複数回撮像のうち最良の画像を選択)</a:t>
            </a:r>
            <a:endParaRPr/>
          </a:p>
        </p:txBody>
      </p:sp>
      <p:sp>
        <p:nvSpPr>
          <p:cNvPr id="441" name="Google Shape;441;p50"/>
          <p:cNvSpPr txBox="1">
            <a:spLocks noGrp="1"/>
          </p:cNvSpPr>
          <p:nvPr>
            <p:ph type="title"/>
          </p:nvPr>
        </p:nvSpPr>
        <p:spPr>
          <a:xfrm>
            <a:off x="1614488" y="296664"/>
            <a:ext cx="6001516" cy="945851"/>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Font typeface="Calibri"/>
              <a:buNone/>
            </a:pPr>
            <a:r>
              <a:rPr lang="ja-JP" sz="4400" b="0" i="0" u="none" strike="noStrike" cap="none">
                <a:solidFill>
                  <a:schemeClr val="dk1"/>
                </a:solidFill>
                <a:latin typeface="Calibri"/>
                <a:ea typeface="Calibri"/>
                <a:cs typeface="Calibri"/>
                <a:sym typeface="Calibri"/>
              </a:rPr>
              <a:t>対象</a:t>
            </a:r>
            <a:endParaRPr/>
          </a:p>
        </p:txBody>
      </p:sp>
    </p:spTree>
    <p:extLst>
      <p:ext uri="{BB962C8B-B14F-4D97-AF65-F5344CB8AC3E}">
        <p14:creationId xmlns:p14="http://schemas.microsoft.com/office/powerpoint/2010/main" val="15234513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graphicFrame>
        <p:nvGraphicFramePr>
          <p:cNvPr id="447" name="Google Shape;447;p51"/>
          <p:cNvGraphicFramePr/>
          <p:nvPr/>
        </p:nvGraphicFramePr>
        <p:xfrm>
          <a:off x="546099" y="1487607"/>
          <a:ext cx="7975625" cy="4338750"/>
        </p:xfrm>
        <a:graphic>
          <a:graphicData uri="http://schemas.openxmlformats.org/drawingml/2006/table">
            <a:tbl>
              <a:tblPr>
                <a:noFill/>
              </a:tblPr>
              <a:tblGrid>
                <a:gridCol w="1768975">
                  <a:extLst>
                    <a:ext uri="{9D8B030D-6E8A-4147-A177-3AD203B41FA5}">
                      <a16:colId xmlns:a16="http://schemas.microsoft.com/office/drawing/2014/main" val="20000"/>
                    </a:ext>
                  </a:extLst>
                </a:gridCol>
                <a:gridCol w="1532900">
                  <a:extLst>
                    <a:ext uri="{9D8B030D-6E8A-4147-A177-3AD203B41FA5}">
                      <a16:colId xmlns:a16="http://schemas.microsoft.com/office/drawing/2014/main" val="20001"/>
                    </a:ext>
                  </a:extLst>
                </a:gridCol>
                <a:gridCol w="1582250">
                  <a:extLst>
                    <a:ext uri="{9D8B030D-6E8A-4147-A177-3AD203B41FA5}">
                      <a16:colId xmlns:a16="http://schemas.microsoft.com/office/drawing/2014/main" val="20002"/>
                    </a:ext>
                  </a:extLst>
                </a:gridCol>
                <a:gridCol w="1484900">
                  <a:extLst>
                    <a:ext uri="{9D8B030D-6E8A-4147-A177-3AD203B41FA5}">
                      <a16:colId xmlns:a16="http://schemas.microsoft.com/office/drawing/2014/main" val="20003"/>
                    </a:ext>
                  </a:extLst>
                </a:gridCol>
                <a:gridCol w="1606600">
                  <a:extLst>
                    <a:ext uri="{9D8B030D-6E8A-4147-A177-3AD203B41FA5}">
                      <a16:colId xmlns:a16="http://schemas.microsoft.com/office/drawing/2014/main" val="20004"/>
                    </a:ext>
                  </a:extLst>
                </a:gridCol>
              </a:tblGrid>
              <a:tr h="1045125">
                <a:tc>
                  <a:txBody>
                    <a:bodyPr/>
                    <a:lstStyle/>
                    <a:p>
                      <a:pPr marL="0" marR="0" lvl="0" indent="0" algn="ctr" rtl="0">
                        <a:lnSpc>
                          <a:spcPct val="100000"/>
                        </a:lnSpc>
                        <a:spcBef>
                          <a:spcPts val="0"/>
                        </a:spcBef>
                        <a:spcAft>
                          <a:spcPts val="0"/>
                        </a:spcAft>
                        <a:buClr>
                          <a:schemeClr val="dk1"/>
                        </a:buClr>
                        <a:buFont typeface="Calibri"/>
                        <a:buNone/>
                      </a:pPr>
                      <a:r>
                        <a:rPr lang="ja-JP" sz="1600" u="none" strike="noStrike" cap="none">
                          <a:latin typeface="Calibri"/>
                          <a:ea typeface="Calibri"/>
                          <a:cs typeface="Calibri"/>
                          <a:sym typeface="Calibri"/>
                        </a:rPr>
                        <a:t>N＝眼数</a:t>
                      </a:r>
                      <a:endParaRPr/>
                    </a:p>
                  </a:txBody>
                  <a:tcPr marL="51425" marR="51425" marT="68575" marB="68575" anchor="ctr"/>
                </a:tc>
                <a:tc>
                  <a:txBody>
                    <a:bodyPr/>
                    <a:lstStyle/>
                    <a:p>
                      <a:pPr marL="0" marR="0" lvl="0" indent="0" algn="ctr" rtl="0">
                        <a:lnSpc>
                          <a:spcPct val="100000"/>
                        </a:lnSpc>
                        <a:spcBef>
                          <a:spcPts val="0"/>
                        </a:spcBef>
                        <a:spcAft>
                          <a:spcPts val="0"/>
                        </a:spcAft>
                        <a:buClr>
                          <a:schemeClr val="dk1"/>
                        </a:buClr>
                        <a:buFont typeface="Calibri"/>
                        <a:buNone/>
                      </a:pPr>
                      <a:r>
                        <a:rPr lang="ja-JP" sz="2000" b="1" u="none" strike="noStrike" cap="none">
                          <a:solidFill>
                            <a:schemeClr val="dk1"/>
                          </a:solidFill>
                          <a:latin typeface="Calibri"/>
                          <a:ea typeface="Calibri"/>
                          <a:cs typeface="Calibri"/>
                          <a:sym typeface="Calibri"/>
                        </a:rPr>
                        <a:t>POAG</a:t>
                      </a:r>
                      <a:endParaRPr/>
                    </a:p>
                    <a:p>
                      <a:pPr marL="0" marR="0" lvl="0" indent="0" algn="ctr" rtl="0">
                        <a:lnSpc>
                          <a:spcPct val="100000"/>
                        </a:lnSpc>
                        <a:spcBef>
                          <a:spcPts val="0"/>
                        </a:spcBef>
                        <a:spcAft>
                          <a:spcPts val="0"/>
                        </a:spcAft>
                        <a:buClr>
                          <a:schemeClr val="dk1"/>
                        </a:buClr>
                        <a:buFont typeface="Calibri"/>
                        <a:buNone/>
                      </a:pPr>
                      <a:r>
                        <a:rPr lang="ja-JP" sz="1900" b="1" u="none" strike="noStrike" cap="none">
                          <a:solidFill>
                            <a:schemeClr val="dk1"/>
                          </a:solidFill>
                          <a:latin typeface="Calibri"/>
                          <a:ea typeface="Calibri"/>
                          <a:cs typeface="Calibri"/>
                          <a:sym typeface="Calibri"/>
                        </a:rPr>
                        <a:t>258</a:t>
                      </a:r>
                      <a:endParaRPr/>
                    </a:p>
                  </a:txBody>
                  <a:tcPr marL="51425" marR="51425" marT="68575" marB="68575" anchor="ctr"/>
                </a:tc>
                <a:tc>
                  <a:txBody>
                    <a:bodyPr/>
                    <a:lstStyle/>
                    <a:p>
                      <a:pPr marL="0" marR="0" lvl="0" indent="0" algn="ctr" rtl="0">
                        <a:lnSpc>
                          <a:spcPct val="100000"/>
                        </a:lnSpc>
                        <a:spcBef>
                          <a:spcPts val="0"/>
                        </a:spcBef>
                        <a:spcAft>
                          <a:spcPts val="0"/>
                        </a:spcAft>
                        <a:buClr>
                          <a:schemeClr val="dk1"/>
                        </a:buClr>
                        <a:buFont typeface="Calibri"/>
                        <a:buNone/>
                      </a:pPr>
                      <a:r>
                        <a:rPr lang="ja-JP" sz="2000" b="1" u="none" strike="noStrike" cap="none">
                          <a:solidFill>
                            <a:schemeClr val="dk1"/>
                          </a:solidFill>
                          <a:latin typeface="Calibri"/>
                          <a:ea typeface="Calibri"/>
                          <a:cs typeface="Calibri"/>
                          <a:sym typeface="Calibri"/>
                        </a:rPr>
                        <a:t>NTG</a:t>
                      </a:r>
                      <a:endParaRPr/>
                    </a:p>
                    <a:p>
                      <a:pPr marL="0" marR="0" lvl="0" indent="0" algn="ctr" rtl="0">
                        <a:lnSpc>
                          <a:spcPct val="100000"/>
                        </a:lnSpc>
                        <a:spcBef>
                          <a:spcPts val="0"/>
                        </a:spcBef>
                        <a:spcAft>
                          <a:spcPts val="0"/>
                        </a:spcAft>
                        <a:buClr>
                          <a:schemeClr val="dk1"/>
                        </a:buClr>
                        <a:buFont typeface="Calibri"/>
                        <a:buNone/>
                      </a:pPr>
                      <a:r>
                        <a:rPr lang="ja-JP" sz="1900" b="1" u="none" strike="noStrike" cap="none">
                          <a:solidFill>
                            <a:schemeClr val="dk1"/>
                          </a:solidFill>
                          <a:latin typeface="Calibri"/>
                          <a:ea typeface="Calibri"/>
                          <a:cs typeface="Calibri"/>
                          <a:sym typeface="Calibri"/>
                        </a:rPr>
                        <a:t>356</a:t>
                      </a:r>
                      <a:endParaRPr/>
                    </a:p>
                  </a:txBody>
                  <a:tcPr marL="51425" marR="51425" marT="68575" marB="68575" anchor="ctr"/>
                </a:tc>
                <a:tc>
                  <a:txBody>
                    <a:bodyPr/>
                    <a:lstStyle/>
                    <a:p>
                      <a:pPr marL="0" marR="0" lvl="0" indent="0" algn="ctr" rtl="0">
                        <a:lnSpc>
                          <a:spcPct val="100000"/>
                        </a:lnSpc>
                        <a:spcBef>
                          <a:spcPts val="0"/>
                        </a:spcBef>
                        <a:spcAft>
                          <a:spcPts val="0"/>
                        </a:spcAft>
                        <a:buClr>
                          <a:schemeClr val="dk1"/>
                        </a:buClr>
                        <a:buFont typeface="Calibri"/>
                        <a:buNone/>
                      </a:pPr>
                      <a:r>
                        <a:rPr lang="ja-JP" sz="2000" b="1" u="none" strike="noStrike" cap="none">
                          <a:solidFill>
                            <a:schemeClr val="dk1"/>
                          </a:solidFill>
                          <a:latin typeface="Calibri"/>
                          <a:ea typeface="Calibri"/>
                          <a:cs typeface="Calibri"/>
                          <a:sym typeface="Calibri"/>
                        </a:rPr>
                        <a:t>PPG</a:t>
                      </a:r>
                      <a:endParaRPr/>
                    </a:p>
                    <a:p>
                      <a:pPr marL="0" marR="0" lvl="0" indent="0" algn="ctr" rtl="0">
                        <a:lnSpc>
                          <a:spcPct val="100000"/>
                        </a:lnSpc>
                        <a:spcBef>
                          <a:spcPts val="0"/>
                        </a:spcBef>
                        <a:spcAft>
                          <a:spcPts val="0"/>
                        </a:spcAft>
                        <a:buClr>
                          <a:schemeClr val="dk1"/>
                        </a:buClr>
                        <a:buFont typeface="Calibri"/>
                        <a:buNone/>
                      </a:pPr>
                      <a:r>
                        <a:rPr lang="ja-JP" sz="1900" b="1" u="none" strike="noStrike" cap="none">
                          <a:solidFill>
                            <a:schemeClr val="dk1"/>
                          </a:solidFill>
                          <a:latin typeface="Calibri"/>
                          <a:ea typeface="Calibri"/>
                          <a:cs typeface="Calibri"/>
                          <a:sym typeface="Calibri"/>
                        </a:rPr>
                        <a:t>14</a:t>
                      </a:r>
                      <a:endParaRPr/>
                    </a:p>
                  </a:txBody>
                  <a:tcPr marL="51425" marR="51425" marT="68575" marB="68575" anchor="ctr"/>
                </a:tc>
                <a:tc>
                  <a:txBody>
                    <a:bodyPr/>
                    <a:lstStyle/>
                    <a:p>
                      <a:pPr marL="0" marR="0" lvl="0" indent="0" algn="ctr" rtl="0">
                        <a:lnSpc>
                          <a:spcPct val="100000"/>
                        </a:lnSpc>
                        <a:spcBef>
                          <a:spcPts val="0"/>
                        </a:spcBef>
                        <a:spcAft>
                          <a:spcPts val="0"/>
                        </a:spcAft>
                        <a:buClr>
                          <a:schemeClr val="dk1"/>
                        </a:buClr>
                        <a:buFont typeface="Calibri"/>
                        <a:buNone/>
                      </a:pPr>
                      <a:r>
                        <a:rPr lang="ja-JP" sz="1900" b="1" u="none" strike="noStrike" cap="none">
                          <a:solidFill>
                            <a:schemeClr val="dk1"/>
                          </a:solidFill>
                          <a:latin typeface="Calibri"/>
                          <a:ea typeface="Calibri"/>
                          <a:cs typeface="Calibri"/>
                          <a:sym typeface="Calibri"/>
                        </a:rPr>
                        <a:t>All</a:t>
                      </a:r>
                      <a:endParaRPr/>
                    </a:p>
                    <a:p>
                      <a:pPr marL="0" marR="0" lvl="0" indent="0" algn="ctr" rtl="0">
                        <a:lnSpc>
                          <a:spcPct val="100000"/>
                        </a:lnSpc>
                        <a:spcBef>
                          <a:spcPts val="0"/>
                        </a:spcBef>
                        <a:spcAft>
                          <a:spcPts val="0"/>
                        </a:spcAft>
                        <a:buClr>
                          <a:schemeClr val="dk1"/>
                        </a:buClr>
                        <a:buFont typeface="Calibri"/>
                        <a:buNone/>
                      </a:pPr>
                      <a:r>
                        <a:rPr lang="ja-JP" sz="1900" b="1" u="none" strike="noStrike" cap="none">
                          <a:solidFill>
                            <a:schemeClr val="dk1"/>
                          </a:solidFill>
                          <a:latin typeface="Calibri"/>
                          <a:ea typeface="Calibri"/>
                          <a:cs typeface="Calibri"/>
                          <a:sym typeface="Calibri"/>
                        </a:rPr>
                        <a:t>628</a:t>
                      </a:r>
                      <a:endParaRPr/>
                    </a:p>
                  </a:txBody>
                  <a:tcPr marL="51425" marR="51425" marT="68575" marB="68575" anchor="ctr"/>
                </a:tc>
                <a:extLst>
                  <a:ext uri="{0D108BD9-81ED-4DB2-BD59-A6C34878D82A}">
                    <a16:rowId xmlns:a16="http://schemas.microsoft.com/office/drawing/2014/main" val="10000"/>
                  </a:ext>
                </a:extLst>
              </a:tr>
              <a:tr h="875925">
                <a:tc>
                  <a:txBody>
                    <a:bodyPr/>
                    <a:lstStyle/>
                    <a:p>
                      <a:pPr marL="0" marR="0" lvl="0" indent="0" algn="ctr" rtl="0">
                        <a:lnSpc>
                          <a:spcPct val="100000"/>
                        </a:lnSpc>
                        <a:spcBef>
                          <a:spcPts val="0"/>
                        </a:spcBef>
                        <a:spcAft>
                          <a:spcPts val="0"/>
                        </a:spcAft>
                        <a:buClr>
                          <a:schemeClr val="dk1"/>
                        </a:buClr>
                        <a:buFont typeface="Arial"/>
                        <a:buNone/>
                      </a:pPr>
                      <a:r>
                        <a:rPr lang="ja-JP" sz="1600" b="1" u="none" strike="noStrike" cap="none">
                          <a:solidFill>
                            <a:schemeClr val="dk1"/>
                          </a:solidFill>
                          <a:latin typeface="Arial"/>
                          <a:ea typeface="Arial"/>
                          <a:cs typeface="Arial"/>
                          <a:sym typeface="Arial"/>
                        </a:rPr>
                        <a:t>平均年齢(歳)</a:t>
                      </a:r>
                      <a:endParaRPr/>
                    </a:p>
                  </a:txBody>
                  <a:tcPr marL="51425" marR="51425" marT="68575" marB="68575" anchor="ctr"/>
                </a:tc>
                <a:tc>
                  <a:txBody>
                    <a:bodyPr/>
                    <a:lstStyle/>
                    <a:p>
                      <a:pPr marL="0" marR="0" lvl="0" indent="0" algn="ctr" rtl="0">
                        <a:lnSpc>
                          <a:spcPct val="100000"/>
                        </a:lnSpc>
                        <a:spcBef>
                          <a:spcPts val="0"/>
                        </a:spcBef>
                        <a:spcAft>
                          <a:spcPts val="0"/>
                        </a:spcAft>
                        <a:buClr>
                          <a:schemeClr val="dk1"/>
                        </a:buClr>
                        <a:buFont typeface="Calibri"/>
                        <a:buNone/>
                      </a:pPr>
                      <a:r>
                        <a:rPr lang="ja-JP" sz="1900" b="1" i="0" u="none" strike="noStrike" cap="none">
                          <a:solidFill>
                            <a:schemeClr val="dk1"/>
                          </a:solidFill>
                          <a:latin typeface="Calibri"/>
                          <a:ea typeface="Calibri"/>
                          <a:cs typeface="Calibri"/>
                          <a:sym typeface="Calibri"/>
                        </a:rPr>
                        <a:t>58.1±9.0</a:t>
                      </a:r>
                      <a:endParaRPr/>
                    </a:p>
                  </a:txBody>
                  <a:tcPr marL="44525" marR="44525" marT="59350" marB="59350" anchor="ctr"/>
                </a:tc>
                <a:tc>
                  <a:txBody>
                    <a:bodyPr/>
                    <a:lstStyle/>
                    <a:p>
                      <a:pPr marL="0" marR="0" lvl="0" indent="0" algn="ctr" rtl="0">
                        <a:lnSpc>
                          <a:spcPct val="100000"/>
                        </a:lnSpc>
                        <a:spcBef>
                          <a:spcPts val="0"/>
                        </a:spcBef>
                        <a:spcAft>
                          <a:spcPts val="0"/>
                        </a:spcAft>
                        <a:buClr>
                          <a:schemeClr val="dk1"/>
                        </a:buClr>
                        <a:buFont typeface="Calibri"/>
                        <a:buNone/>
                      </a:pPr>
                      <a:r>
                        <a:rPr lang="ja-JP" sz="1900" b="1" i="0" u="none" strike="noStrike" cap="none">
                          <a:solidFill>
                            <a:schemeClr val="dk1"/>
                          </a:solidFill>
                          <a:latin typeface="Calibri"/>
                          <a:ea typeface="Calibri"/>
                          <a:cs typeface="Calibri"/>
                          <a:sym typeface="Calibri"/>
                        </a:rPr>
                        <a:t>56.4±9.2</a:t>
                      </a:r>
                      <a:endParaRPr/>
                    </a:p>
                  </a:txBody>
                  <a:tcPr marL="44525" marR="44525" marT="59350" marB="59350" anchor="ctr"/>
                </a:tc>
                <a:tc>
                  <a:txBody>
                    <a:bodyPr/>
                    <a:lstStyle/>
                    <a:p>
                      <a:pPr marL="0" marR="0" lvl="0" indent="0" algn="ctr" rtl="0">
                        <a:lnSpc>
                          <a:spcPct val="100000"/>
                        </a:lnSpc>
                        <a:spcBef>
                          <a:spcPts val="0"/>
                        </a:spcBef>
                        <a:spcAft>
                          <a:spcPts val="0"/>
                        </a:spcAft>
                        <a:buClr>
                          <a:schemeClr val="dk1"/>
                        </a:buClr>
                        <a:buFont typeface="Calibri"/>
                        <a:buNone/>
                      </a:pPr>
                      <a:r>
                        <a:rPr lang="ja-JP" sz="1900" b="1" i="0" u="none" strike="noStrike" cap="none">
                          <a:solidFill>
                            <a:schemeClr val="dk1"/>
                          </a:solidFill>
                          <a:latin typeface="Calibri"/>
                          <a:ea typeface="Calibri"/>
                          <a:cs typeface="Calibri"/>
                          <a:sym typeface="Calibri"/>
                        </a:rPr>
                        <a:t>47.6±4.5</a:t>
                      </a:r>
                      <a:endParaRPr/>
                    </a:p>
                  </a:txBody>
                  <a:tcPr marL="44525" marR="44525" marT="59350" marB="59350" anchor="ctr"/>
                </a:tc>
                <a:tc>
                  <a:txBody>
                    <a:bodyPr/>
                    <a:lstStyle/>
                    <a:p>
                      <a:pPr marL="0" marR="0" lvl="0" indent="0" algn="ctr" rtl="0">
                        <a:lnSpc>
                          <a:spcPct val="100000"/>
                        </a:lnSpc>
                        <a:spcBef>
                          <a:spcPts val="0"/>
                        </a:spcBef>
                        <a:spcAft>
                          <a:spcPts val="0"/>
                        </a:spcAft>
                        <a:buClr>
                          <a:schemeClr val="dk1"/>
                        </a:buClr>
                        <a:buFont typeface="Arial"/>
                        <a:buNone/>
                      </a:pPr>
                      <a:r>
                        <a:rPr lang="ja-JP" sz="1900" b="1" u="none" strike="noStrike" cap="none">
                          <a:solidFill>
                            <a:schemeClr val="dk1"/>
                          </a:solidFill>
                          <a:latin typeface="Calibri"/>
                          <a:ea typeface="Calibri"/>
                          <a:cs typeface="Calibri"/>
                          <a:sym typeface="Calibri"/>
                        </a:rPr>
                        <a:t>56.9±9.2</a:t>
                      </a:r>
                      <a:endParaRPr/>
                    </a:p>
                  </a:txBody>
                  <a:tcPr marL="44525" marR="44525" marT="59350" marB="59350" anchor="ctr"/>
                </a:tc>
                <a:extLst>
                  <a:ext uri="{0D108BD9-81ED-4DB2-BD59-A6C34878D82A}">
                    <a16:rowId xmlns:a16="http://schemas.microsoft.com/office/drawing/2014/main" val="10001"/>
                  </a:ext>
                </a:extLst>
              </a:tr>
              <a:tr h="850225">
                <a:tc>
                  <a:txBody>
                    <a:bodyPr/>
                    <a:lstStyle/>
                    <a:p>
                      <a:pPr marL="0" marR="0" lvl="0" indent="0" algn="ctr" rtl="0">
                        <a:lnSpc>
                          <a:spcPct val="100000"/>
                        </a:lnSpc>
                        <a:spcBef>
                          <a:spcPts val="0"/>
                        </a:spcBef>
                        <a:spcAft>
                          <a:spcPts val="0"/>
                        </a:spcAft>
                        <a:buClr>
                          <a:schemeClr val="dk1"/>
                        </a:buClr>
                        <a:buFont typeface="Arial"/>
                        <a:buNone/>
                      </a:pPr>
                      <a:r>
                        <a:rPr lang="ja-JP" sz="1600" b="1" i="0" u="none" strike="noStrike" cap="none">
                          <a:solidFill>
                            <a:schemeClr val="dk1"/>
                          </a:solidFill>
                          <a:latin typeface="Arial"/>
                          <a:ea typeface="Arial"/>
                          <a:cs typeface="Arial"/>
                          <a:sym typeface="Arial"/>
                        </a:rPr>
                        <a:t>平均等価球面度数(D)</a:t>
                      </a:r>
                      <a:endParaRPr/>
                    </a:p>
                  </a:txBody>
                  <a:tcPr marL="44525" marR="44525" marT="59350" marB="59350" anchor="ctr"/>
                </a:tc>
                <a:tc>
                  <a:txBody>
                    <a:bodyPr/>
                    <a:lstStyle/>
                    <a:p>
                      <a:pPr marL="0" marR="0" lvl="0" indent="0" algn="ctr" rtl="0">
                        <a:lnSpc>
                          <a:spcPct val="100000"/>
                        </a:lnSpc>
                        <a:spcBef>
                          <a:spcPts val="0"/>
                        </a:spcBef>
                        <a:spcAft>
                          <a:spcPts val="0"/>
                        </a:spcAft>
                        <a:buClr>
                          <a:schemeClr val="dk1"/>
                        </a:buClr>
                        <a:buFont typeface="Calibri"/>
                        <a:buNone/>
                      </a:pPr>
                      <a:r>
                        <a:rPr lang="ja-JP" sz="1900" b="1" i="0" u="none" strike="noStrike" cap="none">
                          <a:solidFill>
                            <a:schemeClr val="dk1"/>
                          </a:solidFill>
                          <a:latin typeface="Calibri"/>
                          <a:ea typeface="Calibri"/>
                          <a:cs typeface="Calibri"/>
                          <a:sym typeface="Calibri"/>
                        </a:rPr>
                        <a:t>-5.62±4.1</a:t>
                      </a:r>
                      <a:endParaRPr/>
                    </a:p>
                  </a:txBody>
                  <a:tcPr marL="44525" marR="44525" marT="59350" marB="59350" anchor="ctr"/>
                </a:tc>
                <a:tc>
                  <a:txBody>
                    <a:bodyPr/>
                    <a:lstStyle/>
                    <a:p>
                      <a:pPr marL="0" marR="0" lvl="0" indent="0" algn="ctr" rtl="0">
                        <a:lnSpc>
                          <a:spcPct val="100000"/>
                        </a:lnSpc>
                        <a:spcBef>
                          <a:spcPts val="0"/>
                        </a:spcBef>
                        <a:spcAft>
                          <a:spcPts val="0"/>
                        </a:spcAft>
                        <a:buClr>
                          <a:schemeClr val="dk1"/>
                        </a:buClr>
                        <a:buFont typeface="Calibri"/>
                        <a:buNone/>
                      </a:pPr>
                      <a:r>
                        <a:rPr lang="ja-JP" sz="1900" b="1" i="0" u="none" strike="noStrike" cap="none">
                          <a:solidFill>
                            <a:schemeClr val="dk1"/>
                          </a:solidFill>
                          <a:latin typeface="Calibri"/>
                          <a:ea typeface="Calibri"/>
                          <a:cs typeface="Calibri"/>
                          <a:sym typeface="Calibri"/>
                        </a:rPr>
                        <a:t>-4.94±3.3</a:t>
                      </a:r>
                      <a:endParaRPr/>
                    </a:p>
                  </a:txBody>
                  <a:tcPr marL="44525" marR="44525" marT="59350" marB="59350" anchor="ctr"/>
                </a:tc>
                <a:tc>
                  <a:txBody>
                    <a:bodyPr/>
                    <a:lstStyle/>
                    <a:p>
                      <a:pPr marL="0" marR="0" lvl="0" indent="0" algn="ctr" rtl="0">
                        <a:lnSpc>
                          <a:spcPct val="100000"/>
                        </a:lnSpc>
                        <a:spcBef>
                          <a:spcPts val="0"/>
                        </a:spcBef>
                        <a:spcAft>
                          <a:spcPts val="0"/>
                        </a:spcAft>
                        <a:buClr>
                          <a:schemeClr val="dk1"/>
                        </a:buClr>
                        <a:buFont typeface="Calibri"/>
                        <a:buNone/>
                      </a:pPr>
                      <a:r>
                        <a:rPr lang="ja-JP" sz="1900" b="1" i="0" u="none" strike="noStrike" cap="none">
                          <a:solidFill>
                            <a:schemeClr val="dk1"/>
                          </a:solidFill>
                          <a:latin typeface="Calibri"/>
                          <a:ea typeface="Calibri"/>
                          <a:cs typeface="Calibri"/>
                          <a:sym typeface="Calibri"/>
                        </a:rPr>
                        <a:t>-5.40±0.3</a:t>
                      </a:r>
                      <a:endParaRPr/>
                    </a:p>
                  </a:txBody>
                  <a:tcPr marL="44525" marR="44525" marT="59350" marB="59350" anchor="ctr"/>
                </a:tc>
                <a:tc>
                  <a:txBody>
                    <a:bodyPr/>
                    <a:lstStyle/>
                    <a:p>
                      <a:pPr marL="0" marR="0" lvl="0" indent="0" algn="ctr" rtl="0">
                        <a:lnSpc>
                          <a:spcPct val="100000"/>
                        </a:lnSpc>
                        <a:spcBef>
                          <a:spcPts val="0"/>
                        </a:spcBef>
                        <a:spcAft>
                          <a:spcPts val="0"/>
                        </a:spcAft>
                        <a:buClr>
                          <a:schemeClr val="dk1"/>
                        </a:buClr>
                        <a:buFont typeface="Calibri"/>
                        <a:buNone/>
                      </a:pPr>
                      <a:r>
                        <a:rPr lang="ja-JP" sz="1900" b="1" u="none" strike="noStrike" cap="none">
                          <a:solidFill>
                            <a:schemeClr val="dk1"/>
                          </a:solidFill>
                          <a:latin typeface="Calibri"/>
                          <a:ea typeface="Calibri"/>
                          <a:cs typeface="Calibri"/>
                          <a:sym typeface="Calibri"/>
                        </a:rPr>
                        <a:t>-5.23±3.6</a:t>
                      </a:r>
                      <a:endParaRPr/>
                    </a:p>
                  </a:txBody>
                  <a:tcPr marL="44525" marR="44525" marT="59350" marB="59350" anchor="ctr"/>
                </a:tc>
                <a:extLst>
                  <a:ext uri="{0D108BD9-81ED-4DB2-BD59-A6C34878D82A}">
                    <a16:rowId xmlns:a16="http://schemas.microsoft.com/office/drawing/2014/main" val="10002"/>
                  </a:ext>
                </a:extLst>
              </a:tr>
              <a:tr h="796875">
                <a:tc>
                  <a:txBody>
                    <a:bodyPr/>
                    <a:lstStyle/>
                    <a:p>
                      <a:pPr marL="0" marR="0" lvl="0" indent="0" algn="ctr" rtl="0">
                        <a:lnSpc>
                          <a:spcPct val="100000"/>
                        </a:lnSpc>
                        <a:spcBef>
                          <a:spcPts val="0"/>
                        </a:spcBef>
                        <a:spcAft>
                          <a:spcPts val="0"/>
                        </a:spcAft>
                        <a:buClr>
                          <a:schemeClr val="dk1"/>
                        </a:buClr>
                        <a:buFont typeface="Arial"/>
                        <a:buNone/>
                      </a:pPr>
                      <a:r>
                        <a:rPr lang="ja-JP" sz="1600" b="1" u="none" strike="noStrike" cap="none">
                          <a:solidFill>
                            <a:schemeClr val="dk1"/>
                          </a:solidFill>
                          <a:latin typeface="Arial"/>
                          <a:ea typeface="Arial"/>
                          <a:cs typeface="Arial"/>
                          <a:sym typeface="Arial"/>
                        </a:rPr>
                        <a:t>性別(F:M)</a:t>
                      </a:r>
                      <a:endParaRPr/>
                    </a:p>
                  </a:txBody>
                  <a:tcPr marL="51425" marR="51425" marT="68575" marB="68575" anchor="ctr"/>
                </a:tc>
                <a:tc>
                  <a:txBody>
                    <a:bodyPr/>
                    <a:lstStyle/>
                    <a:p>
                      <a:pPr marL="0" marR="0" lvl="0" indent="0" algn="ctr" rtl="0">
                        <a:lnSpc>
                          <a:spcPct val="100000"/>
                        </a:lnSpc>
                        <a:spcBef>
                          <a:spcPts val="0"/>
                        </a:spcBef>
                        <a:spcAft>
                          <a:spcPts val="0"/>
                        </a:spcAft>
                        <a:buClr>
                          <a:schemeClr val="dk1"/>
                        </a:buClr>
                        <a:buFont typeface="Calibri"/>
                        <a:buNone/>
                      </a:pPr>
                      <a:r>
                        <a:rPr lang="ja-JP" sz="1900" b="1" i="0" u="none" strike="noStrike" cap="none">
                          <a:solidFill>
                            <a:schemeClr val="dk1"/>
                          </a:solidFill>
                          <a:latin typeface="Calibri"/>
                          <a:ea typeface="Calibri"/>
                          <a:cs typeface="Calibri"/>
                          <a:sym typeface="Calibri"/>
                        </a:rPr>
                        <a:t>98:160</a:t>
                      </a:r>
                      <a:endParaRPr/>
                    </a:p>
                  </a:txBody>
                  <a:tcPr marL="44525" marR="44525" marT="59350" marB="59350" anchor="ctr"/>
                </a:tc>
                <a:tc>
                  <a:txBody>
                    <a:bodyPr/>
                    <a:lstStyle/>
                    <a:p>
                      <a:pPr marL="0" marR="0" lvl="0" indent="0" algn="ctr" rtl="0">
                        <a:lnSpc>
                          <a:spcPct val="100000"/>
                        </a:lnSpc>
                        <a:spcBef>
                          <a:spcPts val="0"/>
                        </a:spcBef>
                        <a:spcAft>
                          <a:spcPts val="0"/>
                        </a:spcAft>
                        <a:buClr>
                          <a:schemeClr val="dk1"/>
                        </a:buClr>
                        <a:buFont typeface="Calibri"/>
                        <a:buNone/>
                      </a:pPr>
                      <a:r>
                        <a:rPr lang="ja-JP" sz="1900" b="1" i="0" u="none" strike="noStrike" cap="none">
                          <a:solidFill>
                            <a:schemeClr val="dk1"/>
                          </a:solidFill>
                          <a:latin typeface="Calibri"/>
                          <a:ea typeface="Calibri"/>
                          <a:cs typeface="Calibri"/>
                          <a:sym typeface="Calibri"/>
                        </a:rPr>
                        <a:t>118:238</a:t>
                      </a:r>
                      <a:endParaRPr/>
                    </a:p>
                  </a:txBody>
                  <a:tcPr marL="44525" marR="44525" marT="59350" marB="59350" anchor="ctr"/>
                </a:tc>
                <a:tc>
                  <a:txBody>
                    <a:bodyPr/>
                    <a:lstStyle/>
                    <a:p>
                      <a:pPr marL="0" marR="0" lvl="0" indent="0" algn="ctr" rtl="0">
                        <a:lnSpc>
                          <a:spcPct val="100000"/>
                        </a:lnSpc>
                        <a:spcBef>
                          <a:spcPts val="0"/>
                        </a:spcBef>
                        <a:spcAft>
                          <a:spcPts val="0"/>
                        </a:spcAft>
                        <a:buClr>
                          <a:schemeClr val="dk1"/>
                        </a:buClr>
                        <a:buFont typeface="Calibri"/>
                        <a:buNone/>
                      </a:pPr>
                      <a:r>
                        <a:rPr lang="ja-JP" sz="1900" b="1" i="0" u="none" strike="noStrike" cap="none">
                          <a:solidFill>
                            <a:schemeClr val="dk1"/>
                          </a:solidFill>
                          <a:latin typeface="Calibri"/>
                          <a:ea typeface="Calibri"/>
                          <a:cs typeface="Calibri"/>
                          <a:sym typeface="Calibri"/>
                        </a:rPr>
                        <a:t>14:0</a:t>
                      </a:r>
                      <a:endParaRPr/>
                    </a:p>
                  </a:txBody>
                  <a:tcPr marL="44525" marR="44525" marT="59350" marB="59350" anchor="ctr"/>
                </a:tc>
                <a:tc>
                  <a:txBody>
                    <a:bodyPr/>
                    <a:lstStyle/>
                    <a:p>
                      <a:pPr marL="0" marR="0" lvl="0" indent="0" algn="ctr" rtl="0">
                        <a:lnSpc>
                          <a:spcPct val="100000"/>
                        </a:lnSpc>
                        <a:spcBef>
                          <a:spcPts val="0"/>
                        </a:spcBef>
                        <a:spcAft>
                          <a:spcPts val="0"/>
                        </a:spcAft>
                        <a:buClr>
                          <a:schemeClr val="dk1"/>
                        </a:buClr>
                        <a:buFont typeface="Calibri"/>
                        <a:buNone/>
                      </a:pPr>
                      <a:r>
                        <a:rPr lang="ja-JP" sz="1900" b="1" u="none" strike="noStrike" cap="none">
                          <a:solidFill>
                            <a:schemeClr val="dk1"/>
                          </a:solidFill>
                          <a:latin typeface="Calibri"/>
                          <a:ea typeface="Calibri"/>
                          <a:cs typeface="Calibri"/>
                          <a:sym typeface="Calibri"/>
                        </a:rPr>
                        <a:t>230:398</a:t>
                      </a:r>
                      <a:endParaRPr/>
                    </a:p>
                  </a:txBody>
                  <a:tcPr marL="51425" marR="51425" marT="68575" marB="68575" anchor="ctr"/>
                </a:tc>
                <a:extLst>
                  <a:ext uri="{0D108BD9-81ED-4DB2-BD59-A6C34878D82A}">
                    <a16:rowId xmlns:a16="http://schemas.microsoft.com/office/drawing/2014/main" val="10003"/>
                  </a:ext>
                </a:extLst>
              </a:tr>
              <a:tr h="770600">
                <a:tc>
                  <a:txBody>
                    <a:bodyPr/>
                    <a:lstStyle/>
                    <a:p>
                      <a:pPr marL="0" marR="0" lvl="0" indent="0" algn="ctr" rtl="0">
                        <a:lnSpc>
                          <a:spcPct val="100000"/>
                        </a:lnSpc>
                        <a:spcBef>
                          <a:spcPts val="0"/>
                        </a:spcBef>
                        <a:spcAft>
                          <a:spcPts val="0"/>
                        </a:spcAft>
                        <a:buClr>
                          <a:schemeClr val="dk1"/>
                        </a:buClr>
                        <a:buFont typeface="Arial"/>
                        <a:buNone/>
                      </a:pPr>
                      <a:r>
                        <a:rPr lang="ja-JP" sz="1600" b="1" u="none" strike="noStrike" cap="none">
                          <a:solidFill>
                            <a:schemeClr val="dk1"/>
                          </a:solidFill>
                          <a:latin typeface="Arial"/>
                          <a:ea typeface="Arial"/>
                          <a:cs typeface="Arial"/>
                          <a:sym typeface="Arial"/>
                        </a:rPr>
                        <a:t>MD(dB)</a:t>
                      </a:r>
                      <a:endParaRPr/>
                    </a:p>
                    <a:p>
                      <a:pPr marL="0" marR="0" lvl="0" indent="0" algn="ctr" rtl="0">
                        <a:lnSpc>
                          <a:spcPct val="100000"/>
                        </a:lnSpc>
                        <a:spcBef>
                          <a:spcPts val="0"/>
                        </a:spcBef>
                        <a:spcAft>
                          <a:spcPts val="0"/>
                        </a:spcAft>
                        <a:buClr>
                          <a:schemeClr val="dk1"/>
                        </a:buClr>
                        <a:buFont typeface="Arial"/>
                        <a:buNone/>
                      </a:pPr>
                      <a:r>
                        <a:rPr lang="ja-JP" sz="1600" b="1" u="none" strike="noStrike" cap="none">
                          <a:solidFill>
                            <a:schemeClr val="dk1"/>
                          </a:solidFill>
                          <a:latin typeface="Arial"/>
                          <a:ea typeface="Arial"/>
                          <a:cs typeface="Arial"/>
                          <a:sym typeface="Arial"/>
                        </a:rPr>
                        <a:t>10-2</a:t>
                      </a:r>
                      <a:endParaRPr/>
                    </a:p>
                  </a:txBody>
                  <a:tcPr marL="51425" marR="51425" marT="68575" marB="68575" anchor="ctr"/>
                </a:tc>
                <a:tc>
                  <a:txBody>
                    <a:bodyPr/>
                    <a:lstStyle/>
                    <a:p>
                      <a:pPr marL="0" marR="0" lvl="0" indent="0" algn="ctr" rtl="0">
                        <a:lnSpc>
                          <a:spcPct val="100000"/>
                        </a:lnSpc>
                        <a:spcBef>
                          <a:spcPts val="0"/>
                        </a:spcBef>
                        <a:spcAft>
                          <a:spcPts val="0"/>
                        </a:spcAft>
                        <a:buClr>
                          <a:schemeClr val="dk1"/>
                        </a:buClr>
                        <a:buFont typeface="Calibri"/>
                        <a:buNone/>
                      </a:pPr>
                      <a:r>
                        <a:rPr lang="ja-JP" sz="1900" b="1" i="0" u="none" strike="noStrike" cap="none">
                          <a:solidFill>
                            <a:schemeClr val="dk1"/>
                          </a:solidFill>
                          <a:latin typeface="Calibri"/>
                          <a:ea typeface="Calibri"/>
                          <a:cs typeface="Calibri"/>
                          <a:sym typeface="Calibri"/>
                        </a:rPr>
                        <a:t>-13.4±11</a:t>
                      </a:r>
                      <a:endParaRPr/>
                    </a:p>
                  </a:txBody>
                  <a:tcPr marL="44525" marR="44525" marT="59350" marB="59350" anchor="ctr"/>
                </a:tc>
                <a:tc>
                  <a:txBody>
                    <a:bodyPr/>
                    <a:lstStyle/>
                    <a:p>
                      <a:pPr marL="0" marR="0" lvl="0" indent="0" algn="ctr" rtl="0">
                        <a:lnSpc>
                          <a:spcPct val="100000"/>
                        </a:lnSpc>
                        <a:spcBef>
                          <a:spcPts val="0"/>
                        </a:spcBef>
                        <a:spcAft>
                          <a:spcPts val="0"/>
                        </a:spcAft>
                        <a:buClr>
                          <a:schemeClr val="dk1"/>
                        </a:buClr>
                        <a:buFont typeface="Calibri"/>
                        <a:buNone/>
                      </a:pPr>
                      <a:r>
                        <a:rPr lang="ja-JP" sz="1900" b="1" i="0" u="none" strike="noStrike" cap="none">
                          <a:solidFill>
                            <a:schemeClr val="dk1"/>
                          </a:solidFill>
                          <a:latin typeface="Calibri"/>
                          <a:ea typeface="Calibri"/>
                          <a:cs typeface="Calibri"/>
                          <a:sym typeface="Calibri"/>
                        </a:rPr>
                        <a:t>-7.30±8.1</a:t>
                      </a:r>
                      <a:endParaRPr/>
                    </a:p>
                  </a:txBody>
                  <a:tcPr marL="44525" marR="44525" marT="59350" marB="59350" anchor="ctr"/>
                </a:tc>
                <a:tc>
                  <a:txBody>
                    <a:bodyPr/>
                    <a:lstStyle/>
                    <a:p>
                      <a:pPr marL="0" marR="0" lvl="0" indent="0" algn="ctr" rtl="0">
                        <a:lnSpc>
                          <a:spcPct val="100000"/>
                        </a:lnSpc>
                        <a:spcBef>
                          <a:spcPts val="0"/>
                        </a:spcBef>
                        <a:spcAft>
                          <a:spcPts val="0"/>
                        </a:spcAft>
                        <a:buClr>
                          <a:schemeClr val="dk1"/>
                        </a:buClr>
                        <a:buFont typeface="Calibri"/>
                        <a:buNone/>
                      </a:pPr>
                      <a:r>
                        <a:rPr lang="ja-JP" sz="1900" b="1" i="0" u="none" strike="noStrike" cap="none">
                          <a:solidFill>
                            <a:schemeClr val="dk1"/>
                          </a:solidFill>
                          <a:latin typeface="Calibri"/>
                          <a:ea typeface="Calibri"/>
                          <a:cs typeface="Calibri"/>
                          <a:sym typeface="Calibri"/>
                        </a:rPr>
                        <a:t>  0.25±0.8</a:t>
                      </a:r>
                      <a:endParaRPr/>
                    </a:p>
                  </a:txBody>
                  <a:tcPr marL="44525" marR="44525" marT="59350" marB="59350" anchor="ctr"/>
                </a:tc>
                <a:tc>
                  <a:txBody>
                    <a:bodyPr/>
                    <a:lstStyle/>
                    <a:p>
                      <a:pPr marL="0" marR="0" lvl="0" indent="0" algn="ctr" rtl="0">
                        <a:lnSpc>
                          <a:spcPct val="100000"/>
                        </a:lnSpc>
                        <a:spcBef>
                          <a:spcPts val="0"/>
                        </a:spcBef>
                        <a:spcAft>
                          <a:spcPts val="0"/>
                        </a:spcAft>
                        <a:buClr>
                          <a:schemeClr val="dk1"/>
                        </a:buClr>
                        <a:buFont typeface="Calibri"/>
                        <a:buNone/>
                      </a:pPr>
                      <a:r>
                        <a:rPr lang="ja-JP" sz="1900" b="1" u="none" strike="noStrike" cap="none">
                          <a:solidFill>
                            <a:schemeClr val="dk1"/>
                          </a:solidFill>
                          <a:latin typeface="Calibri"/>
                          <a:ea typeface="Calibri"/>
                          <a:cs typeface="Calibri"/>
                          <a:sym typeface="Calibri"/>
                        </a:rPr>
                        <a:t>-9.62±9.7</a:t>
                      </a:r>
                      <a:endParaRPr/>
                    </a:p>
                  </a:txBody>
                  <a:tcPr marL="44525" marR="44525" marT="59350" marB="59350" anchor="ctr"/>
                </a:tc>
                <a:extLst>
                  <a:ext uri="{0D108BD9-81ED-4DB2-BD59-A6C34878D82A}">
                    <a16:rowId xmlns:a16="http://schemas.microsoft.com/office/drawing/2014/main" val="10004"/>
                  </a:ext>
                </a:extLst>
              </a:tr>
            </a:tbl>
          </a:graphicData>
        </a:graphic>
      </p:graphicFrame>
      <p:sp>
        <p:nvSpPr>
          <p:cNvPr id="448" name="Google Shape;448;p51"/>
          <p:cNvSpPr txBox="1"/>
          <p:nvPr/>
        </p:nvSpPr>
        <p:spPr>
          <a:xfrm>
            <a:off x="5811257" y="6084808"/>
            <a:ext cx="1885950" cy="388800"/>
          </a:xfrm>
          <a:prstGeom prst="rect">
            <a:avLst/>
          </a:prstGeom>
          <a:noFill/>
          <a:ln>
            <a:noFill/>
          </a:ln>
        </p:spPr>
        <p:txBody>
          <a:bodyPr spcFirstLastPara="1" wrap="square" lIns="68550" tIns="68550" rIns="68550" bIns="68550" anchor="t" anchorCtr="0">
            <a:noAutofit/>
          </a:bodyPr>
          <a:lstStyle/>
          <a:p>
            <a:pPr marL="0" marR="0" lvl="0" indent="0" algn="r" rtl="0">
              <a:lnSpc>
                <a:spcPct val="100000"/>
              </a:lnSpc>
              <a:spcBef>
                <a:spcPts val="0"/>
              </a:spcBef>
              <a:spcAft>
                <a:spcPts val="0"/>
              </a:spcAft>
              <a:buClr>
                <a:schemeClr val="dk1"/>
              </a:buClr>
              <a:buFont typeface="Calibri"/>
              <a:buNone/>
            </a:pPr>
            <a:r>
              <a:rPr lang="ja-JP" sz="1350" b="0" i="0" u="none" strike="noStrike" cap="none">
                <a:solidFill>
                  <a:schemeClr val="dk1"/>
                </a:solidFill>
                <a:latin typeface="Calibri"/>
                <a:ea typeface="Calibri"/>
                <a:cs typeface="Calibri"/>
                <a:sym typeface="Calibri"/>
              </a:rPr>
              <a:t>Mean +/- SD</a:t>
            </a:r>
            <a:endParaRPr/>
          </a:p>
          <a:p>
            <a:pPr marL="0" marR="0" lvl="0" indent="0" algn="r" rtl="0">
              <a:lnSpc>
                <a:spcPct val="100000"/>
              </a:lnSpc>
              <a:spcBef>
                <a:spcPts val="0"/>
              </a:spcBef>
              <a:spcAft>
                <a:spcPts val="0"/>
              </a:spcAft>
              <a:buClr>
                <a:schemeClr val="dk1"/>
              </a:buClr>
              <a:buFont typeface="Calibri"/>
              <a:buNone/>
            </a:pPr>
            <a:r>
              <a:rPr lang="ja-JP" sz="1350" b="0" i="0" u="none" strike="noStrike" cap="none">
                <a:solidFill>
                  <a:schemeClr val="dk1"/>
                </a:solidFill>
                <a:latin typeface="Calibri"/>
                <a:ea typeface="Calibri"/>
                <a:cs typeface="Calibri"/>
                <a:sym typeface="Calibri"/>
              </a:rPr>
              <a:t>One-way ANOVA</a:t>
            </a:r>
            <a:endParaRPr/>
          </a:p>
          <a:p>
            <a:pPr marL="0" marR="0" lvl="0" indent="0" algn="r" rtl="0">
              <a:lnSpc>
                <a:spcPct val="100000"/>
              </a:lnSpc>
              <a:spcBef>
                <a:spcPts val="0"/>
              </a:spcBef>
              <a:spcAft>
                <a:spcPts val="0"/>
              </a:spcAft>
              <a:buClr>
                <a:schemeClr val="dk1"/>
              </a:buClr>
              <a:buFont typeface="Calibri"/>
              <a:buNone/>
            </a:pPr>
            <a:r>
              <a:rPr lang="ja-JP" sz="1400" b="0" i="0" u="none" strike="noStrike" cap="none">
                <a:solidFill>
                  <a:schemeClr val="dk1"/>
                </a:solidFill>
                <a:latin typeface="Calibri"/>
                <a:ea typeface="Calibri"/>
                <a:cs typeface="Calibri"/>
                <a:sym typeface="Calibri"/>
              </a:rPr>
              <a:t>X2 test</a:t>
            </a:r>
            <a:endParaRPr/>
          </a:p>
          <a:p>
            <a:pPr marL="0" marR="0" lvl="0" indent="0" algn="r" rtl="0">
              <a:lnSpc>
                <a:spcPct val="100000"/>
              </a:lnSpc>
              <a:spcBef>
                <a:spcPts val="0"/>
              </a:spcBef>
              <a:spcAft>
                <a:spcPts val="0"/>
              </a:spcAft>
              <a:buClr>
                <a:srgbClr val="000000"/>
              </a:buClr>
              <a:buFont typeface="Arial"/>
              <a:buNone/>
            </a:pPr>
            <a:endParaRPr sz="1350" b="0" i="0" u="none" strike="noStrike" cap="none">
              <a:solidFill>
                <a:schemeClr val="dk1"/>
              </a:solidFill>
              <a:latin typeface="Calibri"/>
              <a:ea typeface="Calibri"/>
              <a:cs typeface="Calibri"/>
              <a:sym typeface="Calibri"/>
            </a:endParaRPr>
          </a:p>
        </p:txBody>
      </p:sp>
      <p:sp>
        <p:nvSpPr>
          <p:cNvPr id="449" name="Google Shape;449;p51"/>
          <p:cNvSpPr txBox="1">
            <a:spLocks noGrp="1"/>
          </p:cNvSpPr>
          <p:nvPr>
            <p:ph type="title"/>
          </p:nvPr>
        </p:nvSpPr>
        <p:spPr>
          <a:xfrm>
            <a:off x="1614489" y="365128"/>
            <a:ext cx="5915025" cy="835877"/>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Font typeface="Calibri"/>
              <a:buNone/>
            </a:pPr>
            <a:r>
              <a:rPr lang="ja-JP" sz="4400" b="0" i="0" u="none" strike="noStrike" cap="none">
                <a:solidFill>
                  <a:schemeClr val="dk1"/>
                </a:solidFill>
                <a:latin typeface="Calibri"/>
                <a:ea typeface="Calibri"/>
                <a:cs typeface="Calibri"/>
                <a:sym typeface="Calibri"/>
              </a:rPr>
              <a:t>対象</a:t>
            </a:r>
            <a:endParaRPr/>
          </a:p>
        </p:txBody>
      </p:sp>
      <p:sp>
        <p:nvSpPr>
          <p:cNvPr id="450" name="Google Shape;450;p51"/>
          <p:cNvSpPr/>
          <p:nvPr/>
        </p:nvSpPr>
        <p:spPr>
          <a:xfrm>
            <a:off x="4482915" y="3244335"/>
            <a:ext cx="178175"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 </a:t>
            </a:r>
            <a:endParaRPr/>
          </a:p>
        </p:txBody>
      </p:sp>
    </p:spTree>
    <p:extLst>
      <p:ext uri="{BB962C8B-B14F-4D97-AF65-F5344CB8AC3E}">
        <p14:creationId xmlns:p14="http://schemas.microsoft.com/office/powerpoint/2010/main" val="42119855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52"/>
          <p:cNvSpPr txBox="1">
            <a:spLocks noGrp="1"/>
          </p:cNvSpPr>
          <p:nvPr>
            <p:ph type="title"/>
          </p:nvPr>
        </p:nvSpPr>
        <p:spPr>
          <a:xfrm>
            <a:off x="1614489" y="365129"/>
            <a:ext cx="5915025"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Font typeface="Calibri"/>
              <a:buNone/>
            </a:pPr>
            <a:r>
              <a:rPr lang="ja-JP" sz="4400" b="0" i="0" u="none" strike="noStrike" cap="none">
                <a:solidFill>
                  <a:schemeClr val="dk1"/>
                </a:solidFill>
                <a:latin typeface="Calibri"/>
                <a:ea typeface="Calibri"/>
                <a:cs typeface="Calibri"/>
                <a:sym typeface="Calibri"/>
              </a:rPr>
              <a:t>RGC_HFA</a:t>
            </a:r>
            <a:endParaRPr/>
          </a:p>
        </p:txBody>
      </p:sp>
      <p:sp>
        <p:nvSpPr>
          <p:cNvPr id="457" name="Google Shape;457;p52"/>
          <p:cNvSpPr/>
          <p:nvPr/>
        </p:nvSpPr>
        <p:spPr>
          <a:xfrm>
            <a:off x="3491880" y="5957223"/>
            <a:ext cx="5256583" cy="699796"/>
          </a:xfrm>
          <a:prstGeom prst="rect">
            <a:avLst/>
          </a:prstGeom>
          <a:noFill/>
          <a:ln>
            <a:noFill/>
          </a:ln>
        </p:spPr>
        <p:txBody>
          <a:bodyPr spcFirstLastPara="1" wrap="square" lIns="68550" tIns="34275" rIns="68550" bIns="34275" anchor="t" anchorCtr="0">
            <a:noAutofit/>
          </a:bodyPr>
          <a:lstStyle/>
          <a:p>
            <a:pPr marL="0" marR="0" lvl="0" indent="0" algn="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Harwerth RS, et al, Prog Retin Eye Res. 2010</a:t>
            </a:r>
            <a:endParaRPr/>
          </a:p>
          <a:p>
            <a:pPr marL="0" marR="0" lvl="0" indent="0" algn="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Medeiros FA.  ArchOphthalmol. 2012</a:t>
            </a:r>
            <a:endParaRPr/>
          </a:p>
        </p:txBody>
      </p:sp>
      <p:sp>
        <p:nvSpPr>
          <p:cNvPr id="458" name="Google Shape;458;p52"/>
          <p:cNvSpPr txBox="1"/>
          <p:nvPr/>
        </p:nvSpPr>
        <p:spPr>
          <a:xfrm>
            <a:off x="2267744" y="2330435"/>
            <a:ext cx="5112567" cy="1709184"/>
          </a:xfrm>
          <a:prstGeom prst="rect">
            <a:avLst/>
          </a:prstGeom>
          <a:noFill/>
          <a:ln w="9525" cap="flat" cmpd="sng">
            <a:solidFill>
              <a:schemeClr val="dk1"/>
            </a:solidFill>
            <a:prstDash val="solid"/>
            <a:round/>
            <a:headEnd type="none" w="sm" len="sm"/>
            <a:tailEnd type="none" w="sm" len="sm"/>
          </a:ln>
        </p:spPr>
        <p:txBody>
          <a:bodyPr spcFirstLastPara="1" wrap="square" lIns="68550" tIns="34275" rIns="68550" bIns="34275" anchor="t" anchorCtr="0">
            <a:noAutofit/>
          </a:bodyPr>
          <a:lstStyle/>
          <a:p>
            <a:pPr marL="0" marR="0" lvl="0" indent="0" algn="ctr"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m=[0.054*(ec*1.32)]+0.9</a:t>
            </a:r>
            <a:endParaRPr dirty="0"/>
          </a:p>
          <a:p>
            <a:pPr marL="0" marR="0" lvl="0" indent="0" algn="ctr"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 b=[-1.5*(ec*1.32)]-14.8</a:t>
            </a:r>
            <a:endParaRPr dirty="0"/>
          </a:p>
          <a:p>
            <a:pPr marL="0" marR="0" lvl="0" indent="0" algn="ctr"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 gc={[(s-1)-b]/m}+4.7</a:t>
            </a:r>
            <a:endParaRPr dirty="0"/>
          </a:p>
          <a:p>
            <a:pPr marL="0" marR="0" lvl="0" indent="0" algn="ctr" rtl="0">
              <a:lnSpc>
                <a:spcPct val="100000"/>
              </a:lnSpc>
              <a:spcBef>
                <a:spcPts val="0"/>
              </a:spcBef>
              <a:spcAft>
                <a:spcPts val="0"/>
              </a:spcAft>
              <a:buClr>
                <a:schemeClr val="dk1"/>
              </a:buClr>
              <a:buFont typeface="Calibri"/>
              <a:buNone/>
            </a:pPr>
            <a:r>
              <a:rPr lang="ja-JP" sz="2800" b="0" i="0" u="none" strike="noStrike" cap="none">
                <a:solidFill>
                  <a:schemeClr val="dk1"/>
                </a:solidFill>
                <a:latin typeface="Calibri"/>
                <a:ea typeface="Calibri"/>
                <a:cs typeface="Calibri"/>
                <a:sym typeface="Calibri"/>
              </a:rPr>
              <a:t>RGC_HFA </a:t>
            </a:r>
            <a:r>
              <a:rPr lang="ja-JP" sz="2400" b="0" i="0" u="none" strike="noStrike" cap="none">
                <a:solidFill>
                  <a:schemeClr val="dk1"/>
                </a:solidFill>
                <a:latin typeface="Calibri"/>
                <a:ea typeface="Calibri"/>
                <a:cs typeface="Calibri"/>
                <a:sym typeface="Calibri"/>
              </a:rPr>
              <a:t>=[∑10^(gc*0.1)]</a:t>
            </a:r>
            <a:r>
              <a:rPr lang="ja-JP" sz="3200" b="0" i="0" u="none" strike="noStrike" cap="none">
                <a:solidFill>
                  <a:srgbClr val="FF0000"/>
                </a:solidFill>
                <a:latin typeface="Calibri"/>
                <a:ea typeface="Calibri"/>
                <a:cs typeface="Calibri"/>
                <a:sym typeface="Calibri"/>
              </a:rPr>
              <a:t>/9</a:t>
            </a:r>
            <a:endParaRPr dirty="0"/>
          </a:p>
        </p:txBody>
      </p:sp>
      <p:sp>
        <p:nvSpPr>
          <p:cNvPr id="459" name="Google Shape;459;p52"/>
          <p:cNvSpPr/>
          <p:nvPr/>
        </p:nvSpPr>
        <p:spPr>
          <a:xfrm>
            <a:off x="5364088" y="4221088"/>
            <a:ext cx="2640358" cy="923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ganglion cell quantity (gc)</a:t>
            </a:r>
            <a:endParaRPr/>
          </a:p>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visual field sensitivity (s)</a:t>
            </a:r>
            <a:endParaRPr/>
          </a:p>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eccentricity (ec)</a:t>
            </a:r>
            <a:endParaRPr/>
          </a:p>
        </p:txBody>
      </p:sp>
      <p:sp>
        <p:nvSpPr>
          <p:cNvPr id="7" name="テキスト ボックス 6">
            <a:extLst>
              <a:ext uri="{FF2B5EF4-FFF2-40B4-BE49-F238E27FC236}">
                <a16:creationId xmlns:a16="http://schemas.microsoft.com/office/drawing/2014/main" id="{3487BD23-B65A-6949-8EE7-9DD4AE200141}"/>
              </a:ext>
            </a:extLst>
          </p:cNvPr>
          <p:cNvSpPr txBox="1"/>
          <p:nvPr/>
        </p:nvSpPr>
        <p:spPr>
          <a:xfrm>
            <a:off x="1046846" y="5289211"/>
            <a:ext cx="7050328" cy="52322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just"/>
            <a:r>
              <a:rPr kumimoji="1" lang="en-US" altLang="ja-JP" sz="2800" dirty="0"/>
              <a:t>6</a:t>
            </a:r>
            <a:r>
              <a:rPr kumimoji="1" lang="ja-JP" altLang="en-US" sz="2800"/>
              <a:t>度間隔（</a:t>
            </a:r>
            <a:r>
              <a:rPr kumimoji="1" lang="en-US" altLang="ja-JP" sz="2800" dirty="0"/>
              <a:t>36</a:t>
            </a:r>
            <a:r>
              <a:rPr kumimoji="1" lang="ja-JP" altLang="en-US" sz="2800"/>
              <a:t>度平方）　→　</a:t>
            </a:r>
            <a:r>
              <a:rPr kumimoji="1" lang="en-US" altLang="ja-JP" sz="2800" dirty="0"/>
              <a:t>2</a:t>
            </a:r>
            <a:r>
              <a:rPr kumimoji="1" lang="ja-JP" altLang="en-US" sz="2800"/>
              <a:t>度間隔（</a:t>
            </a:r>
            <a:r>
              <a:rPr kumimoji="1" lang="en-US" altLang="ja-JP" sz="2800" dirty="0"/>
              <a:t>4</a:t>
            </a:r>
            <a:r>
              <a:rPr kumimoji="1" lang="ja-JP" altLang="en-US" sz="2800"/>
              <a:t>度平方）</a:t>
            </a:r>
          </a:p>
        </p:txBody>
      </p:sp>
    </p:spTree>
    <p:extLst>
      <p:ext uri="{BB962C8B-B14F-4D97-AF65-F5344CB8AC3E}">
        <p14:creationId xmlns:p14="http://schemas.microsoft.com/office/powerpoint/2010/main" val="354010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53"/>
          <p:cNvSpPr txBox="1"/>
          <p:nvPr/>
        </p:nvSpPr>
        <p:spPr>
          <a:xfrm>
            <a:off x="2105504" y="2047004"/>
            <a:ext cx="5346816" cy="1828203"/>
          </a:xfrm>
          <a:prstGeom prst="rect">
            <a:avLst/>
          </a:prstGeom>
          <a:noFill/>
          <a:ln w="9525" cap="flat" cmpd="sng">
            <a:solidFill>
              <a:schemeClr val="dk1"/>
            </a:solidFill>
            <a:prstDash val="solid"/>
            <a:round/>
            <a:headEnd type="none" w="sm" len="sm"/>
            <a:tailEnd type="none" w="sm" len="sm"/>
          </a:ln>
        </p:spPr>
        <p:txBody>
          <a:bodyPr spcFirstLastPara="1" wrap="square" lIns="68550" tIns="34275" rIns="68550" bIns="34275" anchor="t" anchorCtr="0">
            <a:noAutofit/>
          </a:bodyPr>
          <a:lstStyle/>
          <a:p>
            <a:pPr marL="0" marR="0" lvl="0" indent="0" algn="ctr" rtl="0">
              <a:lnSpc>
                <a:spcPct val="100000"/>
              </a:lnSpc>
              <a:spcBef>
                <a:spcPts val="0"/>
              </a:spcBef>
              <a:spcAft>
                <a:spcPts val="0"/>
              </a:spcAft>
              <a:buClr>
                <a:srgbClr val="000000"/>
              </a:buClr>
              <a:buFont typeface="Calibri"/>
              <a:buNone/>
            </a:pPr>
            <a:r>
              <a:rPr lang="ja-JP" sz="2100" b="0" i="0" u="none" strike="noStrike" cap="none">
                <a:solidFill>
                  <a:srgbClr val="000000"/>
                </a:solidFill>
                <a:latin typeface="Calibri"/>
                <a:ea typeface="Calibri"/>
                <a:cs typeface="Calibri"/>
                <a:sym typeface="Calibri"/>
              </a:rPr>
              <a:t>d = (−0.007*age) + 1.4 </a:t>
            </a:r>
            <a:endParaRPr/>
          </a:p>
          <a:p>
            <a:pPr marL="0" marR="0" lvl="0" indent="0" algn="ctr" rtl="0">
              <a:lnSpc>
                <a:spcPct val="100000"/>
              </a:lnSpc>
              <a:spcBef>
                <a:spcPts val="0"/>
              </a:spcBef>
              <a:spcAft>
                <a:spcPts val="0"/>
              </a:spcAft>
              <a:buClr>
                <a:srgbClr val="000000"/>
              </a:buClr>
              <a:buFont typeface="Calibri"/>
              <a:buNone/>
            </a:pPr>
            <a:r>
              <a:rPr lang="ja-JP" sz="2100" b="0" i="0" u="none" strike="noStrike" cap="none">
                <a:solidFill>
                  <a:srgbClr val="000000"/>
                </a:solidFill>
                <a:latin typeface="Calibri"/>
                <a:ea typeface="Calibri"/>
                <a:cs typeface="Calibri"/>
                <a:sym typeface="Calibri"/>
              </a:rPr>
              <a:t>c = (−</a:t>
            </a:r>
            <a:r>
              <a:rPr lang="ja-JP" sz="2100" b="0" i="0" u="none" strike="noStrike" cap="none">
                <a:solidFill>
                  <a:schemeClr val="dk1"/>
                </a:solidFill>
                <a:latin typeface="Calibri"/>
                <a:ea typeface="Calibri"/>
                <a:cs typeface="Calibri"/>
                <a:sym typeface="Calibri"/>
              </a:rPr>
              <a:t>0.26*MD</a:t>
            </a:r>
            <a:r>
              <a:rPr lang="ja-JP" sz="2100" b="0" i="0" u="none" strike="noStrike" cap="none">
                <a:solidFill>
                  <a:srgbClr val="000000"/>
                </a:solidFill>
                <a:latin typeface="Calibri"/>
                <a:ea typeface="Calibri"/>
                <a:cs typeface="Calibri"/>
                <a:sym typeface="Calibri"/>
              </a:rPr>
              <a:t>) + 0.12 </a:t>
            </a:r>
            <a:endParaRPr/>
          </a:p>
          <a:p>
            <a:pPr marL="0" marR="0" lvl="0" indent="0" algn="ctr" rtl="0">
              <a:lnSpc>
                <a:spcPct val="100000"/>
              </a:lnSpc>
              <a:spcBef>
                <a:spcPts val="0"/>
              </a:spcBef>
              <a:spcAft>
                <a:spcPts val="0"/>
              </a:spcAft>
              <a:buClr>
                <a:srgbClr val="000000"/>
              </a:buClr>
              <a:buFont typeface="Calibri"/>
              <a:buNone/>
            </a:pPr>
            <a:r>
              <a:rPr lang="ja-JP" sz="2100" b="0" i="0" u="none" strike="noStrike" cap="none">
                <a:solidFill>
                  <a:srgbClr val="000000"/>
                </a:solidFill>
                <a:latin typeface="Calibri"/>
                <a:ea typeface="Calibri"/>
                <a:cs typeface="Calibri"/>
                <a:sym typeface="Calibri"/>
              </a:rPr>
              <a:t>a = </a:t>
            </a:r>
            <a:r>
              <a:rPr lang="ja-JP" sz="2100" b="0" i="0" u="none" strike="noStrike" cap="none">
                <a:solidFill>
                  <a:schemeClr val="dk1"/>
                </a:solidFill>
                <a:latin typeface="Calibri"/>
                <a:ea typeface="Calibri"/>
                <a:cs typeface="Calibri"/>
                <a:sym typeface="Calibri"/>
              </a:rPr>
              <a:t>ave cpRNFLT</a:t>
            </a:r>
            <a:r>
              <a:rPr lang="ja-JP" sz="2100" b="0" i="0" u="none" strike="noStrike" cap="none">
                <a:solidFill>
                  <a:srgbClr val="000000"/>
                </a:solidFill>
                <a:latin typeface="Calibri"/>
                <a:ea typeface="Calibri"/>
                <a:cs typeface="Calibri"/>
                <a:sym typeface="Calibri"/>
              </a:rPr>
              <a:t>*</a:t>
            </a:r>
            <a:r>
              <a:rPr lang="ja-JP" sz="2100" b="0" i="0" u="none" strike="noStrike" cap="none">
                <a:solidFill>
                  <a:srgbClr val="FF0000"/>
                </a:solidFill>
                <a:latin typeface="Calibri"/>
                <a:ea typeface="Calibri"/>
                <a:cs typeface="Calibri"/>
                <a:sym typeface="Calibri"/>
              </a:rPr>
              <a:t>θ/360</a:t>
            </a:r>
            <a:r>
              <a:rPr lang="ja-JP" sz="2100" b="0" i="0" u="none" strike="noStrike" cap="none">
                <a:solidFill>
                  <a:srgbClr val="000000"/>
                </a:solidFill>
                <a:latin typeface="Calibri"/>
                <a:ea typeface="Calibri"/>
                <a:cs typeface="Calibri"/>
                <a:sym typeface="Calibri"/>
              </a:rPr>
              <a:t>*10870*d </a:t>
            </a:r>
            <a:endParaRPr/>
          </a:p>
          <a:p>
            <a:pPr marL="0" marR="0" lvl="0" indent="0" algn="ctr" rtl="0">
              <a:lnSpc>
                <a:spcPct val="100000"/>
              </a:lnSpc>
              <a:spcBef>
                <a:spcPts val="0"/>
              </a:spcBef>
              <a:spcAft>
                <a:spcPts val="0"/>
              </a:spcAft>
              <a:buClr>
                <a:srgbClr val="000000"/>
              </a:buClr>
              <a:buFont typeface="Arial"/>
              <a:buNone/>
            </a:pPr>
            <a:endParaRPr sz="21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Font typeface="Calibri"/>
              <a:buNone/>
            </a:pPr>
            <a:r>
              <a:rPr lang="ja-JP" sz="2100" b="0" i="0" u="none" strike="noStrike" cap="none">
                <a:solidFill>
                  <a:srgbClr val="000000"/>
                </a:solidFill>
                <a:latin typeface="Calibri"/>
                <a:ea typeface="Calibri"/>
                <a:cs typeface="Calibri"/>
                <a:sym typeface="Calibri"/>
              </a:rPr>
              <a:t>RGC_OCT= 10^[(log(a)*10 −c)*0.1]</a:t>
            </a:r>
            <a:endParaRPr/>
          </a:p>
        </p:txBody>
      </p:sp>
      <p:sp>
        <p:nvSpPr>
          <p:cNvPr id="466" name="Google Shape;466;p53"/>
          <p:cNvSpPr/>
          <p:nvPr/>
        </p:nvSpPr>
        <p:spPr>
          <a:xfrm>
            <a:off x="3001410" y="6141869"/>
            <a:ext cx="5856542" cy="699796"/>
          </a:xfrm>
          <a:prstGeom prst="rect">
            <a:avLst/>
          </a:prstGeom>
          <a:noFill/>
          <a:ln>
            <a:noFill/>
          </a:ln>
        </p:spPr>
        <p:txBody>
          <a:bodyPr spcFirstLastPara="1" wrap="square" lIns="68550" tIns="34275" rIns="68550" bIns="34275" anchor="t" anchorCtr="0">
            <a:noAutofit/>
          </a:bodyPr>
          <a:lstStyle/>
          <a:p>
            <a:pPr marL="0" marR="0" lvl="0" indent="0" algn="r" rtl="0">
              <a:lnSpc>
                <a:spcPct val="100000"/>
              </a:lnSpc>
              <a:spcBef>
                <a:spcPts val="0"/>
              </a:spcBef>
              <a:spcAft>
                <a:spcPts val="0"/>
              </a:spcAft>
              <a:buClr>
                <a:schemeClr val="dk1"/>
              </a:buClr>
              <a:buFont typeface="Calibri"/>
              <a:buNone/>
            </a:pPr>
            <a:r>
              <a:rPr lang="en-US" altLang="ja-JP" sz="1800" b="0" i="0" u="none" strike="noStrike" cap="none" dirty="0">
                <a:solidFill>
                  <a:schemeClr val="dk1"/>
                </a:solidFill>
                <a:latin typeface="Calibri"/>
                <a:ea typeface="Calibri"/>
                <a:cs typeface="Calibri"/>
                <a:sym typeface="Calibri"/>
              </a:rPr>
              <a:t>24−2</a:t>
            </a:r>
            <a:r>
              <a:rPr lang="ja-JP" altLang="en-US" sz="1800" b="0" i="0" u="none" strike="noStrike" cap="none">
                <a:solidFill>
                  <a:schemeClr val="dk1"/>
                </a:solidFill>
                <a:latin typeface="Calibri"/>
                <a:ea typeface="Calibri"/>
                <a:cs typeface="Calibri"/>
                <a:sym typeface="Calibri"/>
              </a:rPr>
              <a:t>の中心</a:t>
            </a:r>
            <a:r>
              <a:rPr lang="en-US" altLang="ja-JP" sz="1800" b="0" i="0" u="none" strike="noStrike" cap="none" dirty="0">
                <a:solidFill>
                  <a:schemeClr val="dk1"/>
                </a:solidFill>
                <a:latin typeface="Calibri"/>
                <a:ea typeface="Calibri"/>
                <a:cs typeface="Calibri"/>
                <a:sym typeface="Calibri"/>
              </a:rPr>
              <a:t>12</a:t>
            </a:r>
            <a:r>
              <a:rPr lang="ja-JP" altLang="en-US" sz="1800" b="0" i="0" u="none" strike="noStrike" cap="none">
                <a:solidFill>
                  <a:schemeClr val="dk1"/>
                </a:solidFill>
                <a:latin typeface="Calibri"/>
                <a:ea typeface="Calibri"/>
                <a:cs typeface="Calibri"/>
                <a:sym typeface="Calibri"/>
              </a:rPr>
              <a:t>点を利用　</a:t>
            </a:r>
            <a:r>
              <a:rPr lang="ja-JP" sz="1800" b="0" i="0" u="none" strike="noStrike" cap="none">
                <a:solidFill>
                  <a:schemeClr val="dk1"/>
                </a:solidFill>
                <a:latin typeface="Calibri"/>
                <a:ea typeface="Calibri"/>
                <a:cs typeface="Calibri"/>
                <a:sym typeface="Calibri"/>
              </a:rPr>
              <a:t>Zhang C. Ophthalmology 2014</a:t>
            </a:r>
            <a:endParaRPr dirty="0"/>
          </a:p>
        </p:txBody>
      </p:sp>
      <p:sp>
        <p:nvSpPr>
          <p:cNvPr id="467" name="Google Shape;467;p53"/>
          <p:cNvSpPr/>
          <p:nvPr/>
        </p:nvSpPr>
        <p:spPr>
          <a:xfrm>
            <a:off x="3249801" y="3852921"/>
            <a:ext cx="3429000"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br>
              <a:rPr lang="ja-JP" sz="1800" b="0" i="0" u="none" strike="noStrike" cap="none">
                <a:solidFill>
                  <a:schemeClr val="dk1"/>
                </a:solidFill>
                <a:latin typeface="Calibri"/>
                <a:ea typeface="Calibri"/>
                <a:cs typeface="Calibri"/>
                <a:sym typeface="Calibri"/>
              </a:rPr>
            </a:br>
            <a:endParaRPr sz="1800" b="0" i="0" u="none" strike="noStrike" cap="none">
              <a:solidFill>
                <a:schemeClr val="dk1"/>
              </a:solidFill>
              <a:latin typeface="Calibri"/>
              <a:ea typeface="Calibri"/>
              <a:cs typeface="Calibri"/>
              <a:sym typeface="Calibri"/>
            </a:endParaRPr>
          </a:p>
        </p:txBody>
      </p:sp>
      <p:grpSp>
        <p:nvGrpSpPr>
          <p:cNvPr id="468" name="Google Shape;468;p53"/>
          <p:cNvGrpSpPr/>
          <p:nvPr/>
        </p:nvGrpSpPr>
        <p:grpSpPr>
          <a:xfrm>
            <a:off x="2379476" y="4343778"/>
            <a:ext cx="2399436" cy="1553413"/>
            <a:chOff x="3456056" y="4074068"/>
            <a:chExt cx="2312069" cy="1553413"/>
          </a:xfrm>
        </p:grpSpPr>
        <p:sp>
          <p:nvSpPr>
            <p:cNvPr id="469" name="Google Shape;469;p53"/>
            <p:cNvSpPr txBox="1"/>
            <p:nvPr/>
          </p:nvSpPr>
          <p:spPr>
            <a:xfrm>
              <a:off x="4158001" y="4074068"/>
              <a:ext cx="881973"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cpRNFL</a:t>
              </a:r>
              <a:endParaRPr/>
            </a:p>
          </p:txBody>
        </p:sp>
        <p:grpSp>
          <p:nvGrpSpPr>
            <p:cNvPr id="470" name="Google Shape;470;p53"/>
            <p:cNvGrpSpPr/>
            <p:nvPr/>
          </p:nvGrpSpPr>
          <p:grpSpPr>
            <a:xfrm>
              <a:off x="3456056" y="4736573"/>
              <a:ext cx="535724" cy="890908"/>
              <a:chOff x="4331126" y="4470853"/>
              <a:chExt cx="535724" cy="890908"/>
            </a:xfrm>
          </p:grpSpPr>
          <p:sp>
            <p:nvSpPr>
              <p:cNvPr id="471" name="Google Shape;471;p53"/>
              <p:cNvSpPr/>
              <p:nvPr/>
            </p:nvSpPr>
            <p:spPr>
              <a:xfrm>
                <a:off x="4350811" y="4470853"/>
                <a:ext cx="500295" cy="544423"/>
              </a:xfrm>
              <a:prstGeom prst="ellipse">
                <a:avLst/>
              </a:prstGeom>
              <a:solidFill>
                <a:srgbClr val="0700FF"/>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2" name="Google Shape;472;p53"/>
              <p:cNvSpPr txBox="1"/>
              <p:nvPr/>
            </p:nvSpPr>
            <p:spPr>
              <a:xfrm>
                <a:off x="4331126" y="4992429"/>
                <a:ext cx="535724"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360</a:t>
                </a:r>
                <a:endParaRPr/>
              </a:p>
            </p:txBody>
          </p:sp>
        </p:grpSp>
        <p:grpSp>
          <p:nvGrpSpPr>
            <p:cNvPr id="473" name="Google Shape;473;p53"/>
            <p:cNvGrpSpPr/>
            <p:nvPr/>
          </p:nvGrpSpPr>
          <p:grpSpPr>
            <a:xfrm>
              <a:off x="5232401" y="4703311"/>
              <a:ext cx="535724" cy="924170"/>
              <a:chOff x="4331126" y="5472201"/>
              <a:chExt cx="535724" cy="924170"/>
            </a:xfrm>
          </p:grpSpPr>
          <p:grpSp>
            <p:nvGrpSpPr>
              <p:cNvPr id="474" name="Google Shape;474;p53"/>
              <p:cNvGrpSpPr/>
              <p:nvPr/>
            </p:nvGrpSpPr>
            <p:grpSpPr>
              <a:xfrm>
                <a:off x="4346871" y="5472201"/>
                <a:ext cx="504234" cy="548710"/>
                <a:chOff x="6953300" y="3833811"/>
                <a:chExt cx="806400" cy="806400"/>
              </a:xfrm>
            </p:grpSpPr>
            <p:sp>
              <p:nvSpPr>
                <p:cNvPr id="475" name="Google Shape;475;p53"/>
                <p:cNvSpPr/>
                <p:nvPr/>
              </p:nvSpPr>
              <p:spPr>
                <a:xfrm>
                  <a:off x="6959600" y="3836961"/>
                  <a:ext cx="800100" cy="800100"/>
                </a:xfrm>
                <a:prstGeom prst="ellipse">
                  <a:avLst/>
                </a:prstGeom>
                <a:solidFill>
                  <a:srgbClr val="FF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6" name="Google Shape;476;p53"/>
                <p:cNvSpPr/>
                <p:nvPr/>
              </p:nvSpPr>
              <p:spPr>
                <a:xfrm rot="10800000">
                  <a:off x="6953300" y="3833811"/>
                  <a:ext cx="806400" cy="806400"/>
                </a:xfrm>
                <a:prstGeom prst="pie">
                  <a:avLst>
                    <a:gd name="adj1" fmla="val 5423411"/>
                    <a:gd name="adj2" fmla="val 16181995"/>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grpSp>
          <p:sp>
            <p:nvSpPr>
              <p:cNvPr id="477" name="Google Shape;477;p53"/>
              <p:cNvSpPr txBox="1"/>
              <p:nvPr/>
            </p:nvSpPr>
            <p:spPr>
              <a:xfrm>
                <a:off x="4331126" y="6027039"/>
                <a:ext cx="535724"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180</a:t>
                </a:r>
                <a:endParaRPr/>
              </a:p>
            </p:txBody>
          </p:sp>
        </p:grpSp>
      </p:grpSp>
      <p:sp>
        <p:nvSpPr>
          <p:cNvPr id="478" name="Google Shape;478;p53"/>
          <p:cNvSpPr/>
          <p:nvPr/>
        </p:nvSpPr>
        <p:spPr>
          <a:xfrm>
            <a:off x="5124586" y="5093828"/>
            <a:ext cx="383990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ja-JP" sz="1800" b="0" i="0" u="none" strike="noStrike" cap="none">
                <a:solidFill>
                  <a:schemeClr val="dk1"/>
                </a:solidFill>
                <a:latin typeface="Arial"/>
                <a:ea typeface="Arial"/>
                <a:cs typeface="Arial"/>
                <a:sym typeface="Arial"/>
              </a:rPr>
              <a:t>cpRNFLT; 乳頭周囲神経節細胞層厚</a:t>
            </a:r>
            <a:endParaRPr/>
          </a:p>
        </p:txBody>
      </p:sp>
      <p:sp>
        <p:nvSpPr>
          <p:cNvPr id="479" name="Google Shape;479;p53"/>
          <p:cNvSpPr txBox="1"/>
          <p:nvPr/>
        </p:nvSpPr>
        <p:spPr>
          <a:xfrm>
            <a:off x="1624900" y="389880"/>
            <a:ext cx="5915025"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Font typeface="Calibri"/>
              <a:buNone/>
            </a:pPr>
            <a:r>
              <a:rPr lang="ja-JP" sz="4400" b="0" i="0" u="none" strike="noStrike" cap="none">
                <a:solidFill>
                  <a:schemeClr val="dk1"/>
                </a:solidFill>
                <a:latin typeface="Calibri"/>
                <a:ea typeface="Calibri"/>
                <a:cs typeface="Calibri"/>
                <a:sym typeface="Calibri"/>
              </a:rPr>
              <a:t>RGC_OCT</a:t>
            </a:r>
            <a:endParaRPr/>
          </a:p>
        </p:txBody>
      </p:sp>
      <p:sp>
        <p:nvSpPr>
          <p:cNvPr id="480" name="Google Shape;480;p53"/>
          <p:cNvSpPr/>
          <p:nvPr/>
        </p:nvSpPr>
        <p:spPr>
          <a:xfrm>
            <a:off x="5399109" y="3882113"/>
            <a:ext cx="3709152"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Axonal density (d)</a:t>
            </a:r>
            <a:endParaRPr/>
          </a:p>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correction factor for the severity(c)</a:t>
            </a:r>
            <a:endParaRPr/>
          </a:p>
        </p:txBody>
      </p:sp>
      <p:sp>
        <p:nvSpPr>
          <p:cNvPr id="2" name="正方形/長方形 1">
            <a:extLst>
              <a:ext uri="{FF2B5EF4-FFF2-40B4-BE49-F238E27FC236}">
                <a16:creationId xmlns:a16="http://schemas.microsoft.com/office/drawing/2014/main" id="{A291452A-19E3-7847-9422-C331C9B15914}"/>
              </a:ext>
            </a:extLst>
          </p:cNvPr>
          <p:cNvSpPr/>
          <p:nvPr/>
        </p:nvSpPr>
        <p:spPr>
          <a:xfrm>
            <a:off x="5808417" y="1595828"/>
            <a:ext cx="2890535" cy="307777"/>
          </a:xfrm>
          <a:prstGeom prst="rect">
            <a:avLst/>
          </a:prstGeom>
        </p:spPr>
        <p:txBody>
          <a:bodyPr wrap="none">
            <a:spAutoFit/>
          </a:bodyPr>
          <a:lstStyle/>
          <a:p>
            <a:pPr lvl="0" algn="r">
              <a:buClr>
                <a:schemeClr val="dk1"/>
              </a:buClr>
            </a:pPr>
            <a:r>
              <a:rPr lang="en-US" altLang="ja-JP" dirty="0">
                <a:solidFill>
                  <a:schemeClr val="dk1"/>
                </a:solidFill>
                <a:latin typeface="Calibri"/>
                <a:ea typeface="Calibri"/>
                <a:cs typeface="Calibri"/>
                <a:sym typeface="Calibri"/>
              </a:rPr>
              <a:t>Medeiros FA.  </a:t>
            </a:r>
            <a:r>
              <a:rPr lang="en-US" altLang="ja-JP" dirty="0" err="1">
                <a:solidFill>
                  <a:schemeClr val="dk1"/>
                </a:solidFill>
                <a:latin typeface="Calibri"/>
                <a:ea typeface="Calibri"/>
                <a:cs typeface="Calibri"/>
                <a:sym typeface="Calibri"/>
              </a:rPr>
              <a:t>ArchOphthalmol</a:t>
            </a:r>
            <a:r>
              <a:rPr lang="en-US" altLang="ja-JP" dirty="0">
                <a:solidFill>
                  <a:schemeClr val="dk1"/>
                </a:solidFill>
                <a:latin typeface="Calibri"/>
                <a:ea typeface="Calibri"/>
                <a:cs typeface="Calibri"/>
                <a:sym typeface="Calibri"/>
              </a:rPr>
              <a:t>. 2012</a:t>
            </a:r>
            <a:endParaRPr lang="en-US" altLang="ja-JP" dirty="0"/>
          </a:p>
        </p:txBody>
      </p:sp>
    </p:spTree>
    <p:extLst>
      <p:ext uri="{BB962C8B-B14F-4D97-AF65-F5344CB8AC3E}">
        <p14:creationId xmlns:p14="http://schemas.microsoft.com/office/powerpoint/2010/main" val="18706558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grpSp>
        <p:nvGrpSpPr>
          <p:cNvPr id="486" name="Google Shape;486;p54"/>
          <p:cNvGrpSpPr/>
          <p:nvPr/>
        </p:nvGrpSpPr>
        <p:grpSpPr>
          <a:xfrm>
            <a:off x="1043608" y="1858296"/>
            <a:ext cx="4912899" cy="4567070"/>
            <a:chOff x="282680" y="1858297"/>
            <a:chExt cx="6135326" cy="4567069"/>
          </a:xfrm>
        </p:grpSpPr>
        <p:pic>
          <p:nvPicPr>
            <p:cNvPr id="487" name="Google Shape;487;p54"/>
            <p:cNvPicPr preferRelativeResize="0"/>
            <p:nvPr/>
          </p:nvPicPr>
          <p:blipFill rotWithShape="1">
            <a:blip r:embed="rId3">
              <a:alphaModFix/>
            </a:blip>
            <a:srcRect/>
            <a:stretch/>
          </p:blipFill>
          <p:spPr>
            <a:xfrm>
              <a:off x="282680" y="1858297"/>
              <a:ext cx="6135326" cy="4567069"/>
            </a:xfrm>
            <a:prstGeom prst="rect">
              <a:avLst/>
            </a:prstGeom>
            <a:noFill/>
            <a:ln>
              <a:noFill/>
            </a:ln>
          </p:spPr>
        </p:pic>
        <p:sp>
          <p:nvSpPr>
            <p:cNvPr id="488" name="Google Shape;488;p54"/>
            <p:cNvSpPr txBox="1"/>
            <p:nvPr/>
          </p:nvSpPr>
          <p:spPr>
            <a:xfrm rot="-5400000">
              <a:off x="-238921" y="3883121"/>
              <a:ext cx="1726002" cy="369332"/>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RGC OCT</a:t>
              </a:r>
              <a:endParaRPr/>
            </a:p>
          </p:txBody>
        </p:sp>
      </p:grpSp>
      <p:sp>
        <p:nvSpPr>
          <p:cNvPr id="489" name="Google Shape;489;p54"/>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Font typeface="Calibri"/>
              <a:buNone/>
            </a:pPr>
            <a:r>
              <a:rPr lang="ja-JP" sz="4400" b="0" i="0" u="none" strike="noStrike" cap="none">
                <a:solidFill>
                  <a:schemeClr val="dk1"/>
                </a:solidFill>
                <a:latin typeface="Calibri"/>
                <a:ea typeface="Calibri"/>
                <a:cs typeface="Calibri"/>
                <a:sym typeface="Calibri"/>
              </a:rPr>
              <a:t>MD10-2 vs RGC_OCT</a:t>
            </a:r>
            <a:endParaRPr/>
          </a:p>
        </p:txBody>
      </p:sp>
      <p:grpSp>
        <p:nvGrpSpPr>
          <p:cNvPr id="490" name="Google Shape;490;p54"/>
          <p:cNvGrpSpPr/>
          <p:nvPr/>
        </p:nvGrpSpPr>
        <p:grpSpPr>
          <a:xfrm>
            <a:off x="5476866" y="2701877"/>
            <a:ext cx="1995403" cy="2774719"/>
            <a:chOff x="6199058" y="2362200"/>
            <a:chExt cx="1992932" cy="2989432"/>
          </a:xfrm>
        </p:grpSpPr>
        <p:sp>
          <p:nvSpPr>
            <p:cNvPr id="491" name="Google Shape;491;p54"/>
            <p:cNvSpPr/>
            <p:nvPr/>
          </p:nvSpPr>
          <p:spPr>
            <a:xfrm>
              <a:off x="6959600" y="2362200"/>
              <a:ext cx="800100" cy="800100"/>
            </a:xfrm>
            <a:prstGeom prst="ellipse">
              <a:avLst/>
            </a:prstGeom>
            <a:solidFill>
              <a:srgbClr val="0700FF"/>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grpSp>
          <p:nvGrpSpPr>
            <p:cNvPr id="492" name="Google Shape;492;p54"/>
            <p:cNvGrpSpPr/>
            <p:nvPr/>
          </p:nvGrpSpPr>
          <p:grpSpPr>
            <a:xfrm>
              <a:off x="6953300" y="3833811"/>
              <a:ext cx="806400" cy="806400"/>
              <a:chOff x="6953300" y="3833811"/>
              <a:chExt cx="806400" cy="806400"/>
            </a:xfrm>
          </p:grpSpPr>
          <p:sp>
            <p:nvSpPr>
              <p:cNvPr id="493" name="Google Shape;493;p54"/>
              <p:cNvSpPr/>
              <p:nvPr/>
            </p:nvSpPr>
            <p:spPr>
              <a:xfrm>
                <a:off x="6959600" y="3836961"/>
                <a:ext cx="800100" cy="800100"/>
              </a:xfrm>
              <a:prstGeom prst="ellipse">
                <a:avLst/>
              </a:prstGeom>
              <a:solidFill>
                <a:srgbClr val="FF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94" name="Google Shape;494;p54"/>
              <p:cNvSpPr/>
              <p:nvPr/>
            </p:nvSpPr>
            <p:spPr>
              <a:xfrm rot="10800000">
                <a:off x="6953300" y="3833811"/>
                <a:ext cx="806400" cy="806400"/>
              </a:xfrm>
              <a:prstGeom prst="pie">
                <a:avLst>
                  <a:gd name="adj1" fmla="val 5423411"/>
                  <a:gd name="adj2" fmla="val 16181995"/>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grpSp>
        <p:sp>
          <p:nvSpPr>
            <p:cNvPr id="495" name="Google Shape;495;p54"/>
            <p:cNvSpPr txBox="1"/>
            <p:nvPr/>
          </p:nvSpPr>
          <p:spPr>
            <a:xfrm>
              <a:off x="6199058" y="3355349"/>
              <a:ext cx="827743" cy="36475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600" b="0" i="0" u="none" strike="noStrike" cap="none">
                  <a:solidFill>
                    <a:schemeClr val="dk1"/>
                  </a:solidFill>
                  <a:latin typeface="Calibri"/>
                  <a:ea typeface="Calibri"/>
                  <a:cs typeface="Calibri"/>
                  <a:sym typeface="Calibri"/>
                </a:rPr>
                <a:t>cpRNFL</a:t>
              </a:r>
              <a:endParaRPr/>
            </a:p>
          </p:txBody>
        </p:sp>
        <p:sp>
          <p:nvSpPr>
            <p:cNvPr id="496" name="Google Shape;496;p54"/>
            <p:cNvSpPr txBox="1"/>
            <p:nvPr/>
          </p:nvSpPr>
          <p:spPr>
            <a:xfrm>
              <a:off x="7088636" y="3128723"/>
              <a:ext cx="550839" cy="3979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360</a:t>
              </a:r>
              <a:endParaRPr/>
            </a:p>
          </p:txBody>
        </p:sp>
        <p:sp>
          <p:nvSpPr>
            <p:cNvPr id="497" name="Google Shape;497;p54"/>
            <p:cNvSpPr txBox="1"/>
            <p:nvPr/>
          </p:nvSpPr>
          <p:spPr>
            <a:xfrm>
              <a:off x="7088636" y="4649217"/>
              <a:ext cx="550839" cy="3979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180</a:t>
              </a:r>
              <a:endParaRPr/>
            </a:p>
          </p:txBody>
        </p:sp>
        <p:sp>
          <p:nvSpPr>
            <p:cNvPr id="498" name="Google Shape;498;p54"/>
            <p:cNvSpPr txBox="1"/>
            <p:nvPr/>
          </p:nvSpPr>
          <p:spPr>
            <a:xfrm>
              <a:off x="6294348" y="5053198"/>
              <a:ext cx="1897642" cy="2984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Zhang C. Ophthalmol 2014</a:t>
              </a:r>
              <a:endParaRPr/>
            </a:p>
          </p:txBody>
        </p:sp>
      </p:grpSp>
      <p:sp>
        <p:nvSpPr>
          <p:cNvPr id="499" name="Google Shape;499;p54"/>
          <p:cNvSpPr txBox="1"/>
          <p:nvPr/>
        </p:nvSpPr>
        <p:spPr>
          <a:xfrm>
            <a:off x="2827794" y="3627572"/>
            <a:ext cx="1384166" cy="461665"/>
          </a:xfrm>
          <a:prstGeom prst="rect">
            <a:avLst/>
          </a:prstGeom>
          <a:solidFill>
            <a:srgbClr val="FFFF0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 R=0.895</a:t>
            </a:r>
            <a:endParaRPr/>
          </a:p>
        </p:txBody>
      </p:sp>
      <p:sp>
        <p:nvSpPr>
          <p:cNvPr id="500" name="Google Shape;500;p54"/>
          <p:cNvSpPr txBox="1"/>
          <p:nvPr/>
        </p:nvSpPr>
        <p:spPr>
          <a:xfrm>
            <a:off x="4599384" y="5412536"/>
            <a:ext cx="1357123" cy="461665"/>
          </a:xfrm>
          <a:prstGeom prst="rect">
            <a:avLst/>
          </a:prstGeom>
          <a:solidFill>
            <a:srgbClr val="FFFF0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 R=0.895</a:t>
            </a:r>
            <a:endParaRPr/>
          </a:p>
        </p:txBody>
      </p:sp>
      <p:sp>
        <p:nvSpPr>
          <p:cNvPr id="501" name="Google Shape;501;p54"/>
          <p:cNvSpPr txBox="1"/>
          <p:nvPr/>
        </p:nvSpPr>
        <p:spPr>
          <a:xfrm>
            <a:off x="7092280" y="2904875"/>
            <a:ext cx="1272926"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OCT360</a:t>
            </a:r>
            <a:endParaRPr/>
          </a:p>
        </p:txBody>
      </p:sp>
      <p:sp>
        <p:nvSpPr>
          <p:cNvPr id="502" name="Google Shape;502;p54"/>
          <p:cNvSpPr txBox="1"/>
          <p:nvPr/>
        </p:nvSpPr>
        <p:spPr>
          <a:xfrm>
            <a:off x="7128284" y="4257362"/>
            <a:ext cx="1200918"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OCT180</a:t>
            </a:r>
            <a:endParaRPr/>
          </a:p>
        </p:txBody>
      </p:sp>
      <p:sp>
        <p:nvSpPr>
          <p:cNvPr id="19" name="テキスト ボックス 18">
            <a:extLst>
              <a:ext uri="{FF2B5EF4-FFF2-40B4-BE49-F238E27FC236}">
                <a16:creationId xmlns:a16="http://schemas.microsoft.com/office/drawing/2014/main" id="{EB04B1FF-FDE6-2742-BB71-9862688024AE}"/>
              </a:ext>
            </a:extLst>
          </p:cNvPr>
          <p:cNvSpPr txBox="1"/>
          <p:nvPr/>
        </p:nvSpPr>
        <p:spPr>
          <a:xfrm>
            <a:off x="1169113" y="5984143"/>
            <a:ext cx="7050328" cy="52322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just"/>
            <a:r>
              <a:rPr kumimoji="1" lang="en-US" altLang="ja-JP" sz="2800" dirty="0"/>
              <a:t>6</a:t>
            </a:r>
            <a:r>
              <a:rPr kumimoji="1" lang="ja-JP" altLang="en-US" sz="2800"/>
              <a:t>度間隔（</a:t>
            </a:r>
            <a:r>
              <a:rPr kumimoji="1" lang="en-US" altLang="ja-JP" sz="2800" dirty="0"/>
              <a:t>36</a:t>
            </a:r>
            <a:r>
              <a:rPr kumimoji="1" lang="ja-JP" altLang="en-US" sz="2800"/>
              <a:t>度平方）　→　</a:t>
            </a:r>
            <a:r>
              <a:rPr kumimoji="1" lang="en-US" altLang="ja-JP" sz="2800" dirty="0"/>
              <a:t>2</a:t>
            </a:r>
            <a:r>
              <a:rPr kumimoji="1" lang="ja-JP" altLang="en-US" sz="2800"/>
              <a:t>度間隔（</a:t>
            </a:r>
            <a:r>
              <a:rPr kumimoji="1" lang="en-US" altLang="ja-JP" sz="2800" dirty="0"/>
              <a:t>4</a:t>
            </a:r>
            <a:r>
              <a:rPr kumimoji="1" lang="ja-JP" altLang="en-US" sz="2800"/>
              <a:t>度平方）</a:t>
            </a:r>
          </a:p>
        </p:txBody>
      </p:sp>
    </p:spTree>
    <p:extLst>
      <p:ext uri="{BB962C8B-B14F-4D97-AF65-F5344CB8AC3E}">
        <p14:creationId xmlns:p14="http://schemas.microsoft.com/office/powerpoint/2010/main" val="1354151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55"/>
          <p:cNvSpPr txBox="1">
            <a:spLocks noGrp="1"/>
          </p:cNvSpPr>
          <p:nvPr>
            <p:ph type="title"/>
          </p:nvPr>
        </p:nvSpPr>
        <p:spPr>
          <a:xfrm>
            <a:off x="1614487" y="188667"/>
            <a:ext cx="6333534"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ja-JP" sz="4000" b="0" i="0" u="none" strike="noStrike" cap="none">
                <a:solidFill>
                  <a:schemeClr val="dk1"/>
                </a:solidFill>
                <a:latin typeface="Calibri"/>
                <a:ea typeface="Calibri"/>
                <a:cs typeface="Calibri"/>
                <a:sym typeface="Calibri"/>
              </a:rPr>
              <a:t>RGC_HFA vs RGC_OCT</a:t>
            </a:r>
            <a:br>
              <a:rPr lang="ja-JP" sz="4000" b="0" i="0" u="none" strike="noStrike" cap="none">
                <a:solidFill>
                  <a:schemeClr val="dk1"/>
                </a:solidFill>
                <a:latin typeface="Calibri"/>
                <a:ea typeface="Calibri"/>
                <a:cs typeface="Calibri"/>
                <a:sym typeface="Calibri"/>
              </a:rPr>
            </a:br>
            <a:r>
              <a:rPr lang="ja-JP" sz="3200" b="0" i="0" u="none" strike="noStrike" cap="none">
                <a:solidFill>
                  <a:schemeClr val="dk1"/>
                </a:solidFill>
                <a:latin typeface="Calibri"/>
                <a:ea typeface="Calibri"/>
                <a:cs typeface="Calibri"/>
                <a:sym typeface="Calibri"/>
              </a:rPr>
              <a:t>360 &amp;180 degree</a:t>
            </a:r>
            <a:endParaRPr/>
          </a:p>
        </p:txBody>
      </p:sp>
      <p:pic>
        <p:nvPicPr>
          <p:cNvPr id="509" name="Google Shape;509;p55"/>
          <p:cNvPicPr preferRelativeResize="0"/>
          <p:nvPr/>
        </p:nvPicPr>
        <p:blipFill rotWithShape="1">
          <a:blip r:embed="rId3">
            <a:alphaModFix/>
          </a:blip>
          <a:srcRect/>
          <a:stretch/>
        </p:blipFill>
        <p:spPr>
          <a:xfrm>
            <a:off x="-212036" y="1514228"/>
            <a:ext cx="5445421" cy="4097694"/>
          </a:xfrm>
          <a:prstGeom prst="rect">
            <a:avLst/>
          </a:prstGeom>
          <a:noFill/>
          <a:ln>
            <a:noFill/>
          </a:ln>
        </p:spPr>
      </p:pic>
      <p:sp>
        <p:nvSpPr>
          <p:cNvPr id="510" name="Google Shape;510;p55"/>
          <p:cNvSpPr txBox="1"/>
          <p:nvPr/>
        </p:nvSpPr>
        <p:spPr>
          <a:xfrm>
            <a:off x="3395544" y="5978039"/>
            <a:ext cx="2412007"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100"/>
              </a:buClr>
              <a:buFont typeface="Calibri"/>
              <a:buNone/>
            </a:pPr>
            <a:r>
              <a:rPr lang="ja-JP" sz="2800" b="0" i="0" u="none" strike="noStrike" cap="none">
                <a:solidFill>
                  <a:srgbClr val="FF0100"/>
                </a:solidFill>
                <a:latin typeface="Calibri"/>
                <a:ea typeface="Calibri"/>
                <a:cs typeface="Calibri"/>
                <a:sym typeface="Calibri"/>
              </a:rPr>
              <a:t>360</a:t>
            </a:r>
            <a:r>
              <a:rPr lang="ja-JP" sz="2000" b="0" i="0" u="none" strike="noStrike" cap="none">
                <a:solidFill>
                  <a:schemeClr val="dk1"/>
                </a:solidFill>
                <a:latin typeface="Calibri"/>
                <a:ea typeface="Calibri"/>
                <a:cs typeface="Calibri"/>
                <a:sym typeface="Calibri"/>
              </a:rPr>
              <a:t> degree is better model </a:t>
            </a:r>
            <a:endParaRPr dirty="0"/>
          </a:p>
        </p:txBody>
      </p:sp>
      <p:grpSp>
        <p:nvGrpSpPr>
          <p:cNvPr id="511" name="Google Shape;511;p55"/>
          <p:cNvGrpSpPr/>
          <p:nvPr/>
        </p:nvGrpSpPr>
        <p:grpSpPr>
          <a:xfrm>
            <a:off x="4601164" y="2839789"/>
            <a:ext cx="1771036" cy="2738608"/>
            <a:chOff x="6199057" y="2362200"/>
            <a:chExt cx="2112844" cy="2993810"/>
          </a:xfrm>
        </p:grpSpPr>
        <p:sp>
          <p:nvSpPr>
            <p:cNvPr id="512" name="Google Shape;512;p55"/>
            <p:cNvSpPr/>
            <p:nvPr/>
          </p:nvSpPr>
          <p:spPr>
            <a:xfrm>
              <a:off x="6959600" y="2362200"/>
              <a:ext cx="800100" cy="800100"/>
            </a:xfrm>
            <a:prstGeom prst="ellipse">
              <a:avLst/>
            </a:prstGeom>
            <a:solidFill>
              <a:srgbClr val="0700FF"/>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grpSp>
          <p:nvGrpSpPr>
            <p:cNvPr id="513" name="Google Shape;513;p55"/>
            <p:cNvGrpSpPr/>
            <p:nvPr/>
          </p:nvGrpSpPr>
          <p:grpSpPr>
            <a:xfrm>
              <a:off x="6953300" y="3833811"/>
              <a:ext cx="806400" cy="806400"/>
              <a:chOff x="6953300" y="3833811"/>
              <a:chExt cx="806400" cy="806400"/>
            </a:xfrm>
          </p:grpSpPr>
          <p:sp>
            <p:nvSpPr>
              <p:cNvPr id="514" name="Google Shape;514;p55"/>
              <p:cNvSpPr/>
              <p:nvPr/>
            </p:nvSpPr>
            <p:spPr>
              <a:xfrm>
                <a:off x="6959600" y="3836960"/>
                <a:ext cx="800100" cy="800100"/>
              </a:xfrm>
              <a:prstGeom prst="ellipse">
                <a:avLst/>
              </a:prstGeom>
              <a:solidFill>
                <a:srgbClr val="FF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515" name="Google Shape;515;p55"/>
              <p:cNvSpPr/>
              <p:nvPr/>
            </p:nvSpPr>
            <p:spPr>
              <a:xfrm rot="10800000">
                <a:off x="6953300" y="3833811"/>
                <a:ext cx="806400" cy="806400"/>
              </a:xfrm>
              <a:prstGeom prst="pie">
                <a:avLst>
                  <a:gd name="adj1" fmla="val 5423411"/>
                  <a:gd name="adj2" fmla="val 16181995"/>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grpSp>
        <p:sp>
          <p:nvSpPr>
            <p:cNvPr id="516" name="Google Shape;516;p55"/>
            <p:cNvSpPr txBox="1"/>
            <p:nvPr/>
          </p:nvSpPr>
          <p:spPr>
            <a:xfrm>
              <a:off x="6199057" y="3355349"/>
              <a:ext cx="1475223" cy="5046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cpRNFL</a:t>
              </a:r>
              <a:endParaRPr/>
            </a:p>
          </p:txBody>
        </p:sp>
        <p:sp>
          <p:nvSpPr>
            <p:cNvPr id="517" name="Google Shape;517;p55"/>
            <p:cNvSpPr txBox="1"/>
            <p:nvPr/>
          </p:nvSpPr>
          <p:spPr>
            <a:xfrm>
              <a:off x="6959600" y="3128723"/>
              <a:ext cx="714682" cy="40374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360</a:t>
              </a:r>
              <a:endParaRPr/>
            </a:p>
          </p:txBody>
        </p:sp>
        <p:sp>
          <p:nvSpPr>
            <p:cNvPr id="518" name="Google Shape;518;p55"/>
            <p:cNvSpPr txBox="1"/>
            <p:nvPr/>
          </p:nvSpPr>
          <p:spPr>
            <a:xfrm>
              <a:off x="6810180" y="4649217"/>
              <a:ext cx="864101" cy="40374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180</a:t>
              </a:r>
              <a:endParaRPr/>
            </a:p>
          </p:txBody>
        </p:sp>
        <p:sp>
          <p:nvSpPr>
            <p:cNvPr id="519" name="Google Shape;519;p55"/>
            <p:cNvSpPr txBox="1"/>
            <p:nvPr/>
          </p:nvSpPr>
          <p:spPr>
            <a:xfrm>
              <a:off x="6294348" y="5053198"/>
              <a:ext cx="2017553" cy="3028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200" b="0" i="0" u="none" strike="noStrike" cap="none">
                  <a:solidFill>
                    <a:schemeClr val="dk1"/>
                  </a:solidFill>
                  <a:latin typeface="Calibri"/>
                  <a:ea typeface="Calibri"/>
                  <a:cs typeface="Calibri"/>
                  <a:sym typeface="Calibri"/>
                </a:rPr>
                <a:t>Zhang C. Ophthalmol 2014</a:t>
              </a:r>
              <a:endParaRPr/>
            </a:p>
          </p:txBody>
        </p:sp>
      </p:grpSp>
      <p:sp>
        <p:nvSpPr>
          <p:cNvPr id="520" name="Google Shape;520;p55"/>
          <p:cNvSpPr txBox="1"/>
          <p:nvPr/>
        </p:nvSpPr>
        <p:spPr>
          <a:xfrm>
            <a:off x="6073354" y="2920160"/>
            <a:ext cx="2099046"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506577</a:t>
            </a:r>
            <a:r>
              <a:rPr lang="ja-JP" sz="1800" b="0" i="0" u="none" strike="noStrike" cap="none">
                <a:solidFill>
                  <a:schemeClr val="dk1"/>
                </a:solidFill>
                <a:latin typeface="Calibri"/>
                <a:ea typeface="Calibri"/>
                <a:cs typeface="Calibri"/>
                <a:sym typeface="Calibri"/>
              </a:rPr>
              <a:t>±288809</a:t>
            </a:r>
            <a:endParaRPr/>
          </a:p>
        </p:txBody>
      </p:sp>
      <p:sp>
        <p:nvSpPr>
          <p:cNvPr id="521" name="Google Shape;521;p55"/>
          <p:cNvSpPr txBox="1"/>
          <p:nvPr/>
        </p:nvSpPr>
        <p:spPr>
          <a:xfrm>
            <a:off x="6073353" y="4346077"/>
            <a:ext cx="2027039"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253289</a:t>
            </a:r>
            <a:r>
              <a:rPr lang="ja-JP" sz="1800" b="0" i="0" u="none" strike="noStrike" cap="none">
                <a:solidFill>
                  <a:schemeClr val="dk1"/>
                </a:solidFill>
                <a:latin typeface="Calibri"/>
                <a:ea typeface="Calibri"/>
                <a:cs typeface="Calibri"/>
                <a:sym typeface="Calibri"/>
              </a:rPr>
              <a:t>±158081</a:t>
            </a:r>
            <a:endParaRPr/>
          </a:p>
        </p:txBody>
      </p:sp>
      <p:sp>
        <p:nvSpPr>
          <p:cNvPr id="522" name="Google Shape;522;p55"/>
          <p:cNvSpPr txBox="1"/>
          <p:nvPr/>
        </p:nvSpPr>
        <p:spPr>
          <a:xfrm>
            <a:off x="6073352" y="3425132"/>
            <a:ext cx="1450975" cy="461665"/>
          </a:xfrm>
          <a:prstGeom prst="rect">
            <a:avLst/>
          </a:prstGeom>
          <a:solidFill>
            <a:srgbClr val="FFFF0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 R=0.878</a:t>
            </a:r>
            <a:endParaRPr/>
          </a:p>
        </p:txBody>
      </p:sp>
      <p:sp>
        <p:nvSpPr>
          <p:cNvPr id="523" name="Google Shape;523;p55"/>
          <p:cNvSpPr txBox="1"/>
          <p:nvPr/>
        </p:nvSpPr>
        <p:spPr>
          <a:xfrm>
            <a:off x="6073350" y="4854722"/>
            <a:ext cx="1450977" cy="461665"/>
          </a:xfrm>
          <a:prstGeom prst="rect">
            <a:avLst/>
          </a:prstGeom>
          <a:solidFill>
            <a:srgbClr val="FFFF0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 R=0.878</a:t>
            </a:r>
            <a:endParaRPr/>
          </a:p>
        </p:txBody>
      </p:sp>
      <p:sp>
        <p:nvSpPr>
          <p:cNvPr id="524" name="Google Shape;524;p55"/>
          <p:cNvSpPr/>
          <p:nvPr/>
        </p:nvSpPr>
        <p:spPr>
          <a:xfrm>
            <a:off x="7524327" y="5732698"/>
            <a:ext cx="1470723" cy="369332"/>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Mean +/- SD</a:t>
            </a:r>
            <a:endParaRPr/>
          </a:p>
        </p:txBody>
      </p:sp>
      <p:sp>
        <p:nvSpPr>
          <p:cNvPr id="525" name="Google Shape;525;p55"/>
          <p:cNvSpPr txBox="1"/>
          <p:nvPr/>
        </p:nvSpPr>
        <p:spPr>
          <a:xfrm>
            <a:off x="4580583" y="1932077"/>
            <a:ext cx="1470555"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RGC_10-2</a:t>
            </a:r>
            <a:endParaRPr/>
          </a:p>
        </p:txBody>
      </p:sp>
      <p:sp>
        <p:nvSpPr>
          <p:cNvPr id="526" name="Google Shape;526;p55"/>
          <p:cNvSpPr txBox="1"/>
          <p:nvPr/>
        </p:nvSpPr>
        <p:spPr>
          <a:xfrm>
            <a:off x="6051138" y="1927217"/>
            <a:ext cx="2265278"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474730</a:t>
            </a:r>
            <a:r>
              <a:rPr lang="ja-JP" sz="1800" b="0" i="0" u="none" strike="noStrike" cap="none">
                <a:solidFill>
                  <a:schemeClr val="dk1"/>
                </a:solidFill>
                <a:latin typeface="Calibri"/>
                <a:ea typeface="Calibri"/>
                <a:cs typeface="Calibri"/>
                <a:sym typeface="Calibri"/>
              </a:rPr>
              <a:t>±288988</a:t>
            </a:r>
            <a:endParaRPr/>
          </a:p>
        </p:txBody>
      </p:sp>
      <p:sp>
        <p:nvSpPr>
          <p:cNvPr id="527" name="Google Shape;527;p55"/>
          <p:cNvSpPr txBox="1"/>
          <p:nvPr/>
        </p:nvSpPr>
        <p:spPr>
          <a:xfrm>
            <a:off x="7740352" y="5363366"/>
            <a:ext cx="1254698"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Cells/mm²</a:t>
            </a:r>
            <a:endParaRPr/>
          </a:p>
        </p:txBody>
      </p:sp>
      <p:cxnSp>
        <p:nvCxnSpPr>
          <p:cNvPr id="5" name="直線コネクタ 4">
            <a:extLst>
              <a:ext uri="{FF2B5EF4-FFF2-40B4-BE49-F238E27FC236}">
                <a16:creationId xmlns:a16="http://schemas.microsoft.com/office/drawing/2014/main" id="{A31B5828-9803-F94B-89D6-6AE9CB0F90E0}"/>
              </a:ext>
            </a:extLst>
          </p:cNvPr>
          <p:cNvCxnSpPr/>
          <p:nvPr/>
        </p:nvCxnSpPr>
        <p:spPr>
          <a:xfrm flipV="1">
            <a:off x="914400" y="1828800"/>
            <a:ext cx="3299791" cy="3299791"/>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2548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56"/>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en-US" altLang="ja-JP" sz="4400" b="0" i="0" u="none" strike="noStrike" cap="none" dirty="0">
                <a:solidFill>
                  <a:schemeClr val="dk1"/>
                </a:solidFill>
                <a:latin typeface="Calibri"/>
                <a:ea typeface="Calibri"/>
                <a:cs typeface="Calibri"/>
                <a:sym typeface="Calibri"/>
              </a:rPr>
              <a:t>D</a:t>
            </a:r>
            <a:r>
              <a:rPr lang="ja-JP" sz="4400" b="0" i="0" u="none" strike="noStrike" cap="none">
                <a:solidFill>
                  <a:schemeClr val="dk1"/>
                </a:solidFill>
                <a:latin typeface="Calibri"/>
                <a:ea typeface="Calibri"/>
                <a:cs typeface="Calibri"/>
                <a:sym typeface="Calibri"/>
              </a:rPr>
              <a:t>isplaced test point*</a:t>
            </a:r>
            <a:endParaRPr dirty="0"/>
          </a:p>
        </p:txBody>
      </p:sp>
      <p:grpSp>
        <p:nvGrpSpPr>
          <p:cNvPr id="534" name="Google Shape;534;p56"/>
          <p:cNvGrpSpPr/>
          <p:nvPr/>
        </p:nvGrpSpPr>
        <p:grpSpPr>
          <a:xfrm>
            <a:off x="4669820" y="1879970"/>
            <a:ext cx="4136031" cy="4146492"/>
            <a:chOff x="471386" y="1903930"/>
            <a:chExt cx="4058115" cy="4146492"/>
          </a:xfrm>
        </p:grpSpPr>
        <p:pic>
          <p:nvPicPr>
            <p:cNvPr id="535" name="Google Shape;535;p56"/>
            <p:cNvPicPr preferRelativeResize="0"/>
            <p:nvPr/>
          </p:nvPicPr>
          <p:blipFill rotWithShape="1">
            <a:blip r:embed="rId3">
              <a:alphaModFix/>
            </a:blip>
            <a:srcRect/>
            <a:stretch/>
          </p:blipFill>
          <p:spPr>
            <a:xfrm>
              <a:off x="471386" y="2456919"/>
              <a:ext cx="4058115" cy="3593503"/>
            </a:xfrm>
            <a:prstGeom prst="rect">
              <a:avLst/>
            </a:prstGeom>
            <a:noFill/>
            <a:ln>
              <a:noFill/>
            </a:ln>
          </p:spPr>
        </p:pic>
        <p:sp>
          <p:nvSpPr>
            <p:cNvPr id="536" name="Google Shape;536;p56"/>
            <p:cNvSpPr txBox="1"/>
            <p:nvPr/>
          </p:nvSpPr>
          <p:spPr>
            <a:xfrm>
              <a:off x="1691113" y="1903930"/>
              <a:ext cx="1661160"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Turpin model**</a:t>
              </a:r>
              <a:endParaRPr dirty="0"/>
            </a:p>
          </p:txBody>
        </p:sp>
      </p:grpSp>
      <p:pic>
        <p:nvPicPr>
          <p:cNvPr id="537" name="Google Shape;537;p56"/>
          <p:cNvPicPr preferRelativeResize="0"/>
          <p:nvPr/>
        </p:nvPicPr>
        <p:blipFill rotWithShape="1">
          <a:blip r:embed="rId4">
            <a:alphaModFix/>
          </a:blip>
          <a:srcRect/>
          <a:stretch/>
        </p:blipFill>
        <p:spPr>
          <a:xfrm>
            <a:off x="112350" y="2343022"/>
            <a:ext cx="4679760" cy="3581825"/>
          </a:xfrm>
          <a:prstGeom prst="rect">
            <a:avLst/>
          </a:prstGeom>
          <a:noFill/>
          <a:ln>
            <a:noFill/>
          </a:ln>
        </p:spPr>
      </p:pic>
      <p:sp>
        <p:nvSpPr>
          <p:cNvPr id="538" name="Google Shape;538;p56"/>
          <p:cNvSpPr txBox="1"/>
          <p:nvPr/>
        </p:nvSpPr>
        <p:spPr>
          <a:xfrm>
            <a:off x="5655280" y="6131733"/>
            <a:ext cx="3165192" cy="646331"/>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*Drasdo N. Vison Res, 2007 </a:t>
            </a:r>
            <a:endParaRPr/>
          </a:p>
          <a:p>
            <a:pPr marL="0" marR="0" lvl="0" indent="0" algn="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**Turpin A. IOVS 2015</a:t>
            </a:r>
            <a:endParaRPr/>
          </a:p>
        </p:txBody>
      </p:sp>
    </p:spTree>
    <p:extLst>
      <p:ext uri="{BB962C8B-B14F-4D97-AF65-F5344CB8AC3E}">
        <p14:creationId xmlns:p14="http://schemas.microsoft.com/office/powerpoint/2010/main" val="24837709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pic>
        <p:nvPicPr>
          <p:cNvPr id="544" name="Google Shape;544;p57"/>
          <p:cNvPicPr preferRelativeResize="0"/>
          <p:nvPr/>
        </p:nvPicPr>
        <p:blipFill rotWithShape="1">
          <a:blip r:embed="rId3">
            <a:alphaModFix/>
          </a:blip>
          <a:srcRect/>
          <a:stretch/>
        </p:blipFill>
        <p:spPr>
          <a:xfrm>
            <a:off x="1062607" y="1747191"/>
            <a:ext cx="5258680" cy="4031665"/>
          </a:xfrm>
          <a:prstGeom prst="rect">
            <a:avLst/>
          </a:prstGeom>
          <a:noFill/>
          <a:ln>
            <a:noFill/>
          </a:ln>
        </p:spPr>
      </p:pic>
      <p:grpSp>
        <p:nvGrpSpPr>
          <p:cNvPr id="545" name="Google Shape;545;p57"/>
          <p:cNvGrpSpPr/>
          <p:nvPr/>
        </p:nvGrpSpPr>
        <p:grpSpPr>
          <a:xfrm>
            <a:off x="6032724" y="1779074"/>
            <a:ext cx="2139676" cy="3581903"/>
            <a:chOff x="6294348" y="1779073"/>
            <a:chExt cx="2124299" cy="3581902"/>
          </a:xfrm>
        </p:grpSpPr>
        <p:sp>
          <p:nvSpPr>
            <p:cNvPr id="546" name="Google Shape;546;p57"/>
            <p:cNvSpPr/>
            <p:nvPr/>
          </p:nvSpPr>
          <p:spPr>
            <a:xfrm>
              <a:off x="6959600" y="2362200"/>
              <a:ext cx="800100" cy="800100"/>
            </a:xfrm>
            <a:prstGeom prst="ellipse">
              <a:avLst/>
            </a:prstGeom>
            <a:solidFill>
              <a:srgbClr val="0700FF"/>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grpSp>
          <p:nvGrpSpPr>
            <p:cNvPr id="547" name="Google Shape;547;p57"/>
            <p:cNvGrpSpPr/>
            <p:nvPr/>
          </p:nvGrpSpPr>
          <p:grpSpPr>
            <a:xfrm>
              <a:off x="6953300" y="3833811"/>
              <a:ext cx="806400" cy="806400"/>
              <a:chOff x="6953300" y="3833811"/>
              <a:chExt cx="806400" cy="806400"/>
            </a:xfrm>
          </p:grpSpPr>
          <p:sp>
            <p:nvSpPr>
              <p:cNvPr id="548" name="Google Shape;548;p57"/>
              <p:cNvSpPr/>
              <p:nvPr/>
            </p:nvSpPr>
            <p:spPr>
              <a:xfrm>
                <a:off x="6959600" y="3836961"/>
                <a:ext cx="800100" cy="800100"/>
              </a:xfrm>
              <a:prstGeom prst="ellipse">
                <a:avLst/>
              </a:prstGeom>
              <a:solidFill>
                <a:srgbClr val="FF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549" name="Google Shape;549;p57"/>
              <p:cNvSpPr/>
              <p:nvPr/>
            </p:nvSpPr>
            <p:spPr>
              <a:xfrm rot="10800000">
                <a:off x="6953300" y="3833811"/>
                <a:ext cx="806400" cy="806400"/>
              </a:xfrm>
              <a:prstGeom prst="pie">
                <a:avLst>
                  <a:gd name="adj1" fmla="val 5423411"/>
                  <a:gd name="adj2" fmla="val 16181995"/>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grpSp>
        <p:sp>
          <p:nvSpPr>
            <p:cNvPr id="550" name="Google Shape;550;p57"/>
            <p:cNvSpPr txBox="1"/>
            <p:nvPr/>
          </p:nvSpPr>
          <p:spPr>
            <a:xfrm>
              <a:off x="6915512" y="1779073"/>
              <a:ext cx="881973"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cpRNFL</a:t>
              </a:r>
              <a:endParaRPr/>
            </a:p>
          </p:txBody>
        </p:sp>
        <p:sp>
          <p:nvSpPr>
            <p:cNvPr id="551" name="Google Shape;551;p57"/>
            <p:cNvSpPr txBox="1"/>
            <p:nvPr/>
          </p:nvSpPr>
          <p:spPr>
            <a:xfrm>
              <a:off x="7088636" y="3128723"/>
              <a:ext cx="535724"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360</a:t>
              </a:r>
              <a:endParaRPr/>
            </a:p>
          </p:txBody>
        </p:sp>
        <p:sp>
          <p:nvSpPr>
            <p:cNvPr id="552" name="Google Shape;552;p57"/>
            <p:cNvSpPr txBox="1"/>
            <p:nvPr/>
          </p:nvSpPr>
          <p:spPr>
            <a:xfrm>
              <a:off x="7088636" y="4649217"/>
              <a:ext cx="535724"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180</a:t>
              </a:r>
              <a:endParaRPr/>
            </a:p>
          </p:txBody>
        </p:sp>
        <p:sp>
          <p:nvSpPr>
            <p:cNvPr id="553" name="Google Shape;553;p57"/>
            <p:cNvSpPr txBox="1"/>
            <p:nvPr/>
          </p:nvSpPr>
          <p:spPr>
            <a:xfrm>
              <a:off x="6294348" y="5053198"/>
              <a:ext cx="2124299"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400" b="0" i="0" u="none" strike="noStrike" cap="none">
                  <a:solidFill>
                    <a:schemeClr val="dk1"/>
                  </a:solidFill>
                  <a:latin typeface="Calibri"/>
                  <a:ea typeface="Calibri"/>
                  <a:cs typeface="Calibri"/>
                  <a:sym typeface="Calibri"/>
                </a:rPr>
                <a:t>Zhang C. Ophthalmol 2014</a:t>
              </a:r>
              <a:endParaRPr/>
            </a:p>
          </p:txBody>
        </p:sp>
      </p:grpSp>
      <p:sp>
        <p:nvSpPr>
          <p:cNvPr id="554" name="Google Shape;554;p57"/>
          <p:cNvSpPr txBox="1">
            <a:spLocks noGrp="1"/>
          </p:cNvSpPr>
          <p:nvPr>
            <p:ph type="title"/>
          </p:nvPr>
        </p:nvSpPr>
        <p:spPr>
          <a:xfrm>
            <a:off x="1614489" y="365129"/>
            <a:ext cx="7529511"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ja-JP" sz="4000" b="0" i="0" u="none" strike="noStrike" cap="none">
                <a:solidFill>
                  <a:schemeClr val="dk1"/>
                </a:solidFill>
                <a:latin typeface="Calibri"/>
                <a:ea typeface="Calibri"/>
                <a:cs typeface="Calibri"/>
                <a:sym typeface="Calibri"/>
              </a:rPr>
              <a:t>Displaced RGC_HFA vs. RGC_OCT</a:t>
            </a:r>
            <a:br>
              <a:rPr lang="ja-JP" sz="4000" b="0" i="0" u="none" strike="noStrike" cap="none">
                <a:solidFill>
                  <a:schemeClr val="dk1"/>
                </a:solidFill>
                <a:latin typeface="Calibri"/>
                <a:ea typeface="Calibri"/>
                <a:cs typeface="Calibri"/>
                <a:sym typeface="Calibri"/>
              </a:rPr>
            </a:br>
            <a:r>
              <a:rPr lang="ja-JP" sz="3600" b="0" i="0" u="none" strike="noStrike" cap="none">
                <a:solidFill>
                  <a:schemeClr val="dk1"/>
                </a:solidFill>
                <a:latin typeface="Calibri"/>
                <a:ea typeface="Calibri"/>
                <a:cs typeface="Calibri"/>
                <a:sym typeface="Calibri"/>
              </a:rPr>
              <a:t>360 or 180 degree</a:t>
            </a:r>
            <a:endParaRPr/>
          </a:p>
        </p:txBody>
      </p:sp>
      <p:sp>
        <p:nvSpPr>
          <p:cNvPr id="555" name="Google Shape;555;p57"/>
          <p:cNvSpPr txBox="1"/>
          <p:nvPr/>
        </p:nvSpPr>
        <p:spPr>
          <a:xfrm>
            <a:off x="3295110" y="5985666"/>
            <a:ext cx="3653154" cy="40011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2000" b="0" i="0" u="none" strike="noStrike" cap="none">
                <a:solidFill>
                  <a:schemeClr val="dk1"/>
                </a:solidFill>
                <a:latin typeface="Calibri"/>
                <a:ea typeface="Calibri"/>
                <a:cs typeface="Calibri"/>
                <a:sym typeface="Calibri"/>
              </a:rPr>
              <a:t>360 degree is still better model </a:t>
            </a:r>
            <a:endParaRPr dirty="0"/>
          </a:p>
        </p:txBody>
      </p:sp>
      <p:sp>
        <p:nvSpPr>
          <p:cNvPr id="556" name="Google Shape;556;p57"/>
          <p:cNvSpPr txBox="1"/>
          <p:nvPr/>
        </p:nvSpPr>
        <p:spPr>
          <a:xfrm>
            <a:off x="2456558" y="2420888"/>
            <a:ext cx="1345178" cy="461665"/>
          </a:xfrm>
          <a:prstGeom prst="rect">
            <a:avLst/>
          </a:prstGeom>
          <a:solidFill>
            <a:srgbClr val="FFFF0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 R=0.959</a:t>
            </a:r>
            <a:endParaRPr/>
          </a:p>
        </p:txBody>
      </p:sp>
      <p:sp>
        <p:nvSpPr>
          <p:cNvPr id="557" name="Google Shape;557;p57"/>
          <p:cNvSpPr txBox="1"/>
          <p:nvPr/>
        </p:nvSpPr>
        <p:spPr>
          <a:xfrm>
            <a:off x="4599385" y="4726613"/>
            <a:ext cx="1433340" cy="461665"/>
          </a:xfrm>
          <a:prstGeom prst="rect">
            <a:avLst/>
          </a:prstGeom>
          <a:solidFill>
            <a:srgbClr val="FFFF0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 R=0.959</a:t>
            </a:r>
            <a:endParaRPr/>
          </a:p>
        </p:txBody>
      </p:sp>
      <p:cxnSp>
        <p:nvCxnSpPr>
          <p:cNvPr id="16" name="直線コネクタ 15">
            <a:extLst>
              <a:ext uri="{FF2B5EF4-FFF2-40B4-BE49-F238E27FC236}">
                <a16:creationId xmlns:a16="http://schemas.microsoft.com/office/drawing/2014/main" id="{477F326E-0360-484B-9BE0-595F76237BA1}"/>
              </a:ext>
            </a:extLst>
          </p:cNvPr>
          <p:cNvCxnSpPr/>
          <p:nvPr/>
        </p:nvCxnSpPr>
        <p:spPr>
          <a:xfrm flipV="1">
            <a:off x="2178145" y="1963740"/>
            <a:ext cx="3299791" cy="3299791"/>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6536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58"/>
          <p:cNvSpPr txBox="1">
            <a:spLocks noGrp="1"/>
          </p:cNvSpPr>
          <p:nvPr>
            <p:ph type="title"/>
          </p:nvPr>
        </p:nvSpPr>
        <p:spPr>
          <a:xfrm>
            <a:off x="628650" y="212726"/>
            <a:ext cx="78867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Font typeface="Calibri"/>
              <a:buNone/>
            </a:pPr>
            <a:r>
              <a:rPr lang="en-US" altLang="ja-JP" sz="3600" b="0" i="0" u="none" strike="noStrike" cap="none" dirty="0">
                <a:solidFill>
                  <a:schemeClr val="dk1"/>
                </a:solidFill>
                <a:latin typeface="Calibri"/>
                <a:ea typeface="Calibri"/>
                <a:cs typeface="Calibri"/>
                <a:sym typeface="Calibri"/>
              </a:rPr>
              <a:t>HFA10−2</a:t>
            </a:r>
            <a:r>
              <a:rPr lang="ja-JP" sz="3600" b="0" i="0" u="none" strike="noStrike" cap="none">
                <a:solidFill>
                  <a:schemeClr val="dk1"/>
                </a:solidFill>
                <a:latin typeface="Calibri"/>
                <a:ea typeface="Calibri"/>
                <a:cs typeface="Calibri"/>
                <a:sym typeface="Calibri"/>
              </a:rPr>
              <a:t>測定点とcpRNFLTの対応 </a:t>
            </a:r>
            <a:endParaRPr dirty="0"/>
          </a:p>
        </p:txBody>
      </p:sp>
      <p:pic>
        <p:nvPicPr>
          <p:cNvPr id="564" name="Google Shape;564;p58"/>
          <p:cNvPicPr preferRelativeResize="0"/>
          <p:nvPr/>
        </p:nvPicPr>
        <p:blipFill rotWithShape="1">
          <a:blip r:embed="rId3">
            <a:alphaModFix/>
          </a:blip>
          <a:srcRect l="20422" t="46317" r="20687" b="29523"/>
          <a:stretch/>
        </p:blipFill>
        <p:spPr>
          <a:xfrm>
            <a:off x="628650" y="1720550"/>
            <a:ext cx="2771203" cy="1638359"/>
          </a:xfrm>
          <a:prstGeom prst="rect">
            <a:avLst/>
          </a:prstGeom>
          <a:noFill/>
          <a:ln>
            <a:noFill/>
          </a:ln>
        </p:spPr>
      </p:pic>
      <p:pic>
        <p:nvPicPr>
          <p:cNvPr id="565" name="Google Shape;565;p58"/>
          <p:cNvPicPr preferRelativeResize="0"/>
          <p:nvPr/>
        </p:nvPicPr>
        <p:blipFill rotWithShape="1">
          <a:blip r:embed="rId4">
            <a:alphaModFix/>
          </a:blip>
          <a:srcRect l="58851" t="4000" r="2582" b="67644"/>
          <a:stretch/>
        </p:blipFill>
        <p:spPr>
          <a:xfrm>
            <a:off x="892650" y="3542975"/>
            <a:ext cx="2239853" cy="1928840"/>
          </a:xfrm>
          <a:prstGeom prst="rect">
            <a:avLst/>
          </a:prstGeom>
          <a:noFill/>
          <a:ln>
            <a:noFill/>
          </a:ln>
        </p:spPr>
      </p:pic>
      <p:sp>
        <p:nvSpPr>
          <p:cNvPr id="566" name="Google Shape;566;p58"/>
          <p:cNvSpPr/>
          <p:nvPr/>
        </p:nvSpPr>
        <p:spPr>
          <a:xfrm>
            <a:off x="147925" y="6338725"/>
            <a:ext cx="3738300" cy="3693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Hood DC. Prog Retin Eye Res. 2017</a:t>
            </a:r>
            <a:endParaRPr/>
          </a:p>
        </p:txBody>
      </p:sp>
      <p:sp>
        <p:nvSpPr>
          <p:cNvPr id="567" name="Google Shape;567;p58"/>
          <p:cNvSpPr txBox="1"/>
          <p:nvPr/>
        </p:nvSpPr>
        <p:spPr>
          <a:xfrm>
            <a:off x="892675" y="5497525"/>
            <a:ext cx="2248800" cy="841200"/>
          </a:xfrm>
          <a:prstGeom prst="rect">
            <a:avLst/>
          </a:prstGeom>
          <a:solidFill>
            <a:schemeClr val="lt1"/>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ja-JP" sz="1800" b="0" i="0" u="none" strike="noStrike" cap="none">
                <a:solidFill>
                  <a:srgbClr val="000000"/>
                </a:solidFill>
                <a:latin typeface="Arial"/>
                <a:ea typeface="Arial"/>
                <a:cs typeface="Arial"/>
                <a:sym typeface="Arial"/>
              </a:rPr>
              <a:t>中心m8度</a:t>
            </a:r>
            <a:endParaRPr/>
          </a:p>
          <a:p>
            <a:pPr marL="0" marR="0" lvl="0" indent="0" algn="ctr" rtl="0">
              <a:lnSpc>
                <a:spcPct val="100000"/>
              </a:lnSpc>
              <a:spcBef>
                <a:spcPts val="0"/>
              </a:spcBef>
              <a:spcAft>
                <a:spcPts val="0"/>
              </a:spcAft>
              <a:buClr>
                <a:srgbClr val="000000"/>
              </a:buClr>
              <a:buFont typeface="Arial"/>
              <a:buNone/>
            </a:pPr>
            <a:r>
              <a:rPr lang="ja-JP" sz="1800" b="0" i="0" u="none" strike="noStrike" cap="none">
                <a:solidFill>
                  <a:srgbClr val="000000"/>
                </a:solidFill>
                <a:latin typeface="Arial"/>
                <a:ea typeface="Arial"/>
                <a:cs typeface="Arial"/>
                <a:sym typeface="Arial"/>
              </a:rPr>
              <a:t>≒</a:t>
            </a:r>
            <a:endParaRPr/>
          </a:p>
          <a:p>
            <a:pPr marL="0" marR="0" lvl="0" indent="0" algn="ctr" rtl="0">
              <a:lnSpc>
                <a:spcPct val="100000"/>
              </a:lnSpc>
              <a:spcBef>
                <a:spcPts val="0"/>
              </a:spcBef>
              <a:spcAft>
                <a:spcPts val="0"/>
              </a:spcAft>
              <a:buClr>
                <a:srgbClr val="000000"/>
              </a:buClr>
              <a:buFont typeface="Arial"/>
              <a:buNone/>
            </a:pPr>
            <a:r>
              <a:rPr lang="ja-JP" sz="1800" b="0" i="0" u="none" strike="noStrike" cap="none">
                <a:solidFill>
                  <a:srgbClr val="000000"/>
                </a:solidFill>
                <a:latin typeface="Arial"/>
                <a:ea typeface="Arial"/>
                <a:cs typeface="Arial"/>
                <a:sym typeface="Arial"/>
              </a:rPr>
              <a:t>cpRNFL115度</a:t>
            </a:r>
            <a:endParaRPr/>
          </a:p>
        </p:txBody>
      </p:sp>
      <p:pic>
        <p:nvPicPr>
          <p:cNvPr id="568" name="Google Shape;568;p58"/>
          <p:cNvPicPr preferRelativeResize="0"/>
          <p:nvPr/>
        </p:nvPicPr>
        <p:blipFill rotWithShape="1">
          <a:blip r:embed="rId5">
            <a:alphaModFix/>
          </a:blip>
          <a:srcRect/>
          <a:stretch/>
        </p:blipFill>
        <p:spPr>
          <a:xfrm>
            <a:off x="4655349" y="1386016"/>
            <a:ext cx="3707770" cy="4213425"/>
          </a:xfrm>
          <a:prstGeom prst="rect">
            <a:avLst/>
          </a:prstGeom>
          <a:noFill/>
          <a:ln>
            <a:noFill/>
          </a:ln>
        </p:spPr>
      </p:pic>
      <p:sp>
        <p:nvSpPr>
          <p:cNvPr id="569" name="Google Shape;569;p58"/>
          <p:cNvSpPr/>
          <p:nvPr/>
        </p:nvSpPr>
        <p:spPr>
          <a:xfrm>
            <a:off x="5087850" y="6338725"/>
            <a:ext cx="3738300" cy="3693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Nakanishi H. IOVS. 2016</a:t>
            </a:r>
            <a:endParaRPr/>
          </a:p>
        </p:txBody>
      </p:sp>
      <p:sp>
        <p:nvSpPr>
          <p:cNvPr id="570" name="Google Shape;570;p58"/>
          <p:cNvSpPr txBox="1"/>
          <p:nvPr/>
        </p:nvSpPr>
        <p:spPr>
          <a:xfrm>
            <a:off x="4470850" y="5497525"/>
            <a:ext cx="4107300" cy="841200"/>
          </a:xfrm>
          <a:prstGeom prst="rect">
            <a:avLst/>
          </a:prstGeom>
          <a:solidFill>
            <a:schemeClr val="lt1"/>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ja-JP" sz="1800" b="0" i="0" u="none" strike="noStrike" cap="none">
                <a:solidFill>
                  <a:srgbClr val="000000"/>
                </a:solidFill>
                <a:latin typeface="Arial"/>
                <a:ea typeface="Arial"/>
                <a:cs typeface="Arial"/>
                <a:sym typeface="Arial"/>
              </a:rPr>
              <a:t>中心m10度</a:t>
            </a:r>
            <a:endParaRPr/>
          </a:p>
          <a:p>
            <a:pPr marL="0" marR="0" lvl="0" indent="0" algn="ctr" rtl="0">
              <a:lnSpc>
                <a:spcPct val="100000"/>
              </a:lnSpc>
              <a:spcBef>
                <a:spcPts val="0"/>
              </a:spcBef>
              <a:spcAft>
                <a:spcPts val="0"/>
              </a:spcAft>
              <a:buClr>
                <a:srgbClr val="000000"/>
              </a:buClr>
              <a:buFont typeface="Arial"/>
              <a:buNone/>
            </a:pPr>
            <a:r>
              <a:rPr lang="ja-JP" sz="1800" b="0" i="0" u="none" strike="noStrike" cap="none">
                <a:solidFill>
                  <a:srgbClr val="000000"/>
                </a:solidFill>
                <a:latin typeface="Arial"/>
                <a:ea typeface="Arial"/>
                <a:cs typeface="Arial"/>
                <a:sym typeface="Arial"/>
              </a:rPr>
              <a:t>≒</a:t>
            </a:r>
            <a:endParaRPr/>
          </a:p>
          <a:p>
            <a:pPr marL="0" marR="0" lvl="0" indent="0" algn="ctr" rtl="0">
              <a:lnSpc>
                <a:spcPct val="100000"/>
              </a:lnSpc>
              <a:spcBef>
                <a:spcPts val="0"/>
              </a:spcBef>
              <a:spcAft>
                <a:spcPts val="0"/>
              </a:spcAft>
              <a:buClr>
                <a:srgbClr val="000000"/>
              </a:buClr>
              <a:buFont typeface="Arial"/>
              <a:buNone/>
            </a:pPr>
            <a:r>
              <a:rPr lang="ja-JP" sz="1800" b="0" i="0" u="none" strike="noStrike" cap="none">
                <a:solidFill>
                  <a:srgbClr val="000000"/>
                </a:solidFill>
                <a:latin typeface="Arial"/>
                <a:ea typeface="Arial"/>
                <a:cs typeface="Arial"/>
                <a:sym typeface="Arial"/>
              </a:rPr>
              <a:t>cpRNFL 135度 (a+b+k+j)</a:t>
            </a:r>
            <a:endParaRPr/>
          </a:p>
        </p:txBody>
      </p:sp>
    </p:spTree>
    <p:extLst>
      <p:ext uri="{BB962C8B-B14F-4D97-AF65-F5344CB8AC3E}">
        <p14:creationId xmlns:p14="http://schemas.microsoft.com/office/powerpoint/2010/main" val="2943323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D33EC-35FC-8749-B052-FB973B3DFD21}"/>
              </a:ext>
            </a:extLst>
          </p:cNvPr>
          <p:cNvSpPr>
            <a:spLocks noGrp="1"/>
          </p:cNvSpPr>
          <p:nvPr>
            <p:ph type="title"/>
          </p:nvPr>
        </p:nvSpPr>
        <p:spPr/>
        <p:txBody>
          <a:bodyPr/>
          <a:lstStyle/>
          <a:p>
            <a:r>
              <a:rPr lang="ja-JP" altLang="en-US"/>
              <a:t>緑内障の定義</a:t>
            </a:r>
            <a:endParaRPr lang="en-US" dirty="0"/>
          </a:p>
        </p:txBody>
      </p:sp>
      <p:sp>
        <p:nvSpPr>
          <p:cNvPr id="3" name="Text Placeholder 2">
            <a:extLst>
              <a:ext uri="{FF2B5EF4-FFF2-40B4-BE49-F238E27FC236}">
                <a16:creationId xmlns:a16="http://schemas.microsoft.com/office/drawing/2014/main" id="{6D7AA84E-6570-9945-A11C-195D0D2BBB60}"/>
              </a:ext>
            </a:extLst>
          </p:cNvPr>
          <p:cNvSpPr>
            <a:spLocks noGrp="1"/>
          </p:cNvSpPr>
          <p:nvPr>
            <p:ph type="body" idx="1"/>
          </p:nvPr>
        </p:nvSpPr>
        <p:spPr/>
        <p:txBody>
          <a:bodyPr/>
          <a:lstStyle/>
          <a:p>
            <a:pPr>
              <a:lnSpc>
                <a:spcPct val="150000"/>
              </a:lnSpc>
            </a:pPr>
            <a:r>
              <a:rPr lang="ja-JP" altLang="en-US"/>
              <a:t>緑内障は，</a:t>
            </a:r>
            <a:r>
              <a:rPr lang="ja-JP" altLang="en-US">
                <a:solidFill>
                  <a:srgbClr val="FF0000"/>
                </a:solidFill>
              </a:rPr>
              <a:t>視神経と視野に特徴的変化</a:t>
            </a:r>
            <a:r>
              <a:rPr lang="ja-JP" altLang="en-US"/>
              <a:t>を有し，通常，眼圧を十分に下降させることにより視神経障害を改善もしくは抑制しうる眼の</a:t>
            </a:r>
            <a:r>
              <a:rPr lang="ja-JP" altLang="en-US">
                <a:solidFill>
                  <a:srgbClr val="FF0000"/>
                </a:solidFill>
              </a:rPr>
              <a:t>機能的構造的異常</a:t>
            </a:r>
            <a:r>
              <a:rPr lang="ja-JP" altLang="en-US"/>
              <a:t>を特徴とする疾患である．</a:t>
            </a:r>
            <a:endParaRPr lang="en-US" altLang="ja-JP" dirty="0"/>
          </a:p>
          <a:p>
            <a:pPr marL="50800" indent="0">
              <a:buNone/>
            </a:pPr>
            <a:r>
              <a:rPr lang="ja-JP" altLang="en-US"/>
              <a:t>　</a:t>
            </a:r>
            <a:endParaRPr lang="en-US" altLang="ja-JP" dirty="0"/>
          </a:p>
          <a:p>
            <a:pPr marL="50800" indent="0">
              <a:buNone/>
            </a:pPr>
            <a:r>
              <a:rPr lang="ja-JP" altLang="en-US"/>
              <a:t>　</a:t>
            </a:r>
            <a:r>
              <a:rPr lang="en-US" altLang="ja-JP" dirty="0"/>
              <a:t>【</a:t>
            </a:r>
            <a:r>
              <a:rPr lang="ja-JP" altLang="en-US"/>
              <a:t>緑内障ガイドライン第</a:t>
            </a:r>
            <a:r>
              <a:rPr lang="en-US" altLang="ja-JP" dirty="0"/>
              <a:t>4</a:t>
            </a:r>
            <a:r>
              <a:rPr lang="ja-JP" altLang="en-US"/>
              <a:t>版</a:t>
            </a:r>
            <a:r>
              <a:rPr lang="en-US" altLang="ja-JP" dirty="0"/>
              <a:t>】</a:t>
            </a:r>
            <a:endParaRPr lang="ja-JP" altLang="en-US"/>
          </a:p>
          <a:p>
            <a:endParaRPr lang="en-US" dirty="0"/>
          </a:p>
        </p:txBody>
      </p:sp>
      <p:sp>
        <p:nvSpPr>
          <p:cNvPr id="4" name="テキスト ボックス 3">
            <a:extLst>
              <a:ext uri="{FF2B5EF4-FFF2-40B4-BE49-F238E27FC236}">
                <a16:creationId xmlns:a16="http://schemas.microsoft.com/office/drawing/2014/main" id="{1B5B0536-900A-714B-84D8-3AC8E9C0D892}"/>
              </a:ext>
            </a:extLst>
          </p:cNvPr>
          <p:cNvSpPr txBox="1"/>
          <p:nvPr/>
        </p:nvSpPr>
        <p:spPr>
          <a:xfrm>
            <a:off x="829760" y="5822882"/>
            <a:ext cx="768559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kumimoji="1" lang="ja-JP" altLang="en-US" sz="3600"/>
              <a:t>視神経変化と視野変化の一致が重要</a:t>
            </a:r>
          </a:p>
        </p:txBody>
      </p:sp>
    </p:spTree>
    <p:extLst>
      <p:ext uri="{BB962C8B-B14F-4D97-AF65-F5344CB8AC3E}">
        <p14:creationId xmlns:p14="http://schemas.microsoft.com/office/powerpoint/2010/main" val="1716098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688436-DB9D-F545-9C76-D3C9118EC5C5}"/>
              </a:ext>
            </a:extLst>
          </p:cNvPr>
          <p:cNvSpPr>
            <a:spLocks noGrp="1"/>
          </p:cNvSpPr>
          <p:nvPr>
            <p:ph type="title"/>
          </p:nvPr>
        </p:nvSpPr>
        <p:spPr/>
        <p:txBody>
          <a:bodyPr/>
          <a:lstStyle/>
          <a:p>
            <a:r>
              <a:rPr kumimoji="1" lang="ja-JP" altLang="en-US"/>
              <a:t>小括</a:t>
            </a:r>
          </a:p>
        </p:txBody>
      </p:sp>
      <p:sp>
        <p:nvSpPr>
          <p:cNvPr id="3" name="テキスト プレースホルダー 2">
            <a:extLst>
              <a:ext uri="{FF2B5EF4-FFF2-40B4-BE49-F238E27FC236}">
                <a16:creationId xmlns:a16="http://schemas.microsoft.com/office/drawing/2014/main" id="{FAB1233D-56BB-114E-A35C-FB29F3E4740C}"/>
              </a:ext>
            </a:extLst>
          </p:cNvPr>
          <p:cNvSpPr>
            <a:spLocks noGrp="1"/>
          </p:cNvSpPr>
          <p:nvPr>
            <p:ph type="body" idx="1"/>
          </p:nvPr>
        </p:nvSpPr>
        <p:spPr/>
        <p:txBody>
          <a:bodyPr/>
          <a:lstStyle/>
          <a:p>
            <a:r>
              <a:rPr kumimoji="1" lang="ja-JP" altLang="en-US"/>
              <a:t>偏心</a:t>
            </a:r>
            <a:r>
              <a:rPr kumimoji="1" lang="en-US" altLang="ja-JP" dirty="0"/>
              <a:t>10</a:t>
            </a:r>
            <a:r>
              <a:rPr kumimoji="1" lang="ja-JP" altLang="en-US"/>
              <a:t>度内の</a:t>
            </a:r>
            <a:r>
              <a:rPr kumimoji="1" lang="en-US" altLang="ja-JP" dirty="0" err="1"/>
              <a:t>OCTrgc</a:t>
            </a:r>
            <a:r>
              <a:rPr kumimoji="1" lang="ja-JP" altLang="en-US"/>
              <a:t>、</a:t>
            </a:r>
            <a:r>
              <a:rPr kumimoji="1" lang="en-US" altLang="ja-JP" dirty="0" err="1"/>
              <a:t>SAPrgc</a:t>
            </a:r>
            <a:r>
              <a:rPr kumimoji="1" lang="ja-JP" altLang="en-US"/>
              <a:t>の相関は高い</a:t>
            </a:r>
            <a:endParaRPr kumimoji="1" lang="en-US" altLang="ja-JP" dirty="0"/>
          </a:p>
          <a:p>
            <a:endParaRPr kumimoji="1" lang="en-US" altLang="ja-JP" dirty="0"/>
          </a:p>
          <a:p>
            <a:r>
              <a:rPr kumimoji="1" lang="en-US" altLang="ja-JP" dirty="0"/>
              <a:t>10</a:t>
            </a:r>
            <a:r>
              <a:rPr kumimoji="1" lang="ja-JP" altLang="en-US"/>
              <a:t>度内の評価には</a:t>
            </a:r>
            <a:r>
              <a:rPr kumimoji="1" lang="en-US" altLang="ja-JP" dirty="0"/>
              <a:t>RGC displacement</a:t>
            </a:r>
            <a:r>
              <a:rPr kumimoji="1" lang="ja-JP" altLang="en-US"/>
              <a:t>が必須</a:t>
            </a:r>
            <a:endParaRPr kumimoji="1" lang="en-US" altLang="ja-JP" dirty="0"/>
          </a:p>
          <a:p>
            <a:endParaRPr kumimoji="1" lang="en-US" altLang="ja-JP" dirty="0"/>
          </a:p>
          <a:p>
            <a:r>
              <a:rPr kumimoji="1" lang="en-US" altLang="ja-JP" dirty="0" err="1"/>
              <a:t>cpRNFL</a:t>
            </a:r>
            <a:r>
              <a:rPr kumimoji="1" lang="ja-JP" altLang="en-US"/>
              <a:t>の解剖学的入射角度との相違</a:t>
            </a:r>
            <a:endParaRPr kumimoji="1" lang="en-US" altLang="ja-JP" dirty="0"/>
          </a:p>
          <a:p>
            <a:endParaRPr kumimoji="1" lang="ja-JP" altLang="en-US"/>
          </a:p>
        </p:txBody>
      </p:sp>
    </p:spTree>
    <p:extLst>
      <p:ext uri="{BB962C8B-B14F-4D97-AF65-F5344CB8AC3E}">
        <p14:creationId xmlns:p14="http://schemas.microsoft.com/office/powerpoint/2010/main" val="27578028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575"/>
        <p:cNvGrpSpPr/>
        <p:nvPr/>
      </p:nvGrpSpPr>
      <p:grpSpPr>
        <a:xfrm>
          <a:off x="0" y="0"/>
          <a:ext cx="0" cy="0"/>
          <a:chOff x="0" y="0"/>
          <a:chExt cx="0" cy="0"/>
        </a:xfrm>
      </p:grpSpPr>
      <p:sp>
        <p:nvSpPr>
          <p:cNvPr id="576" name="Google Shape;576;p59"/>
          <p:cNvSpPr txBox="1">
            <a:spLocks noGrp="1"/>
          </p:cNvSpPr>
          <p:nvPr>
            <p:ph type="title"/>
          </p:nvPr>
        </p:nvSpPr>
        <p:spPr>
          <a:xfrm>
            <a:off x="628650" y="212726"/>
            <a:ext cx="78867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Font typeface="Calibri"/>
              <a:buNone/>
            </a:pPr>
            <a:r>
              <a:rPr lang="ja-JP" sz="3600" b="0" i="0" u="none" strike="noStrike" cap="none">
                <a:solidFill>
                  <a:schemeClr val="dk1"/>
                </a:solidFill>
                <a:latin typeface="Calibri"/>
                <a:ea typeface="Calibri"/>
                <a:cs typeface="Calibri"/>
                <a:sym typeface="Calibri"/>
              </a:rPr>
              <a:t>視野測定点とcpRNFLTの対応 </a:t>
            </a:r>
            <a:endParaRPr/>
          </a:p>
        </p:txBody>
      </p:sp>
      <p:pic>
        <p:nvPicPr>
          <p:cNvPr id="577" name="Google Shape;577;p59"/>
          <p:cNvPicPr preferRelativeResize="0"/>
          <p:nvPr/>
        </p:nvPicPr>
        <p:blipFill rotWithShape="1">
          <a:blip r:embed="rId3">
            <a:alphaModFix/>
          </a:blip>
          <a:srcRect b="52045"/>
          <a:stretch/>
        </p:blipFill>
        <p:spPr>
          <a:xfrm>
            <a:off x="1128375" y="2263538"/>
            <a:ext cx="4705712" cy="3252197"/>
          </a:xfrm>
          <a:prstGeom prst="rect">
            <a:avLst/>
          </a:prstGeom>
          <a:noFill/>
          <a:ln>
            <a:noFill/>
          </a:ln>
        </p:spPr>
      </p:pic>
      <p:sp>
        <p:nvSpPr>
          <p:cNvPr id="578" name="Google Shape;578;p59"/>
          <p:cNvSpPr/>
          <p:nvPr/>
        </p:nvSpPr>
        <p:spPr>
          <a:xfrm>
            <a:off x="5189250" y="6124950"/>
            <a:ext cx="3655500" cy="3693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*NS; nasal step</a:t>
            </a:r>
            <a:endParaRPr/>
          </a:p>
          <a:p>
            <a:pPr marL="0" marR="0" lvl="0" indent="0" algn="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Hood DC. Prog Retin Eye Res. 2017</a:t>
            </a:r>
            <a:endParaRPr/>
          </a:p>
        </p:txBody>
      </p:sp>
      <p:sp>
        <p:nvSpPr>
          <p:cNvPr id="579" name="Google Shape;579;p59"/>
          <p:cNvSpPr txBox="1"/>
          <p:nvPr/>
        </p:nvSpPr>
        <p:spPr>
          <a:xfrm>
            <a:off x="6266550" y="3603213"/>
            <a:ext cx="2248800" cy="841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ja-JP" sz="1800" b="0" i="0" u="none" strike="noStrike" cap="none">
                <a:solidFill>
                  <a:srgbClr val="000000"/>
                </a:solidFill>
                <a:latin typeface="Arial"/>
                <a:ea typeface="Arial"/>
                <a:cs typeface="Arial"/>
                <a:sym typeface="Arial"/>
              </a:rPr>
              <a:t>中心m15度+NS*</a:t>
            </a:r>
            <a:endParaRPr/>
          </a:p>
          <a:p>
            <a:pPr marL="0" marR="0" lvl="0" indent="0" algn="ctr" rtl="0">
              <a:lnSpc>
                <a:spcPct val="100000"/>
              </a:lnSpc>
              <a:spcBef>
                <a:spcPts val="0"/>
              </a:spcBef>
              <a:spcAft>
                <a:spcPts val="0"/>
              </a:spcAft>
              <a:buClr>
                <a:srgbClr val="000000"/>
              </a:buClr>
              <a:buFont typeface="Arial"/>
              <a:buNone/>
            </a:pPr>
            <a:r>
              <a:rPr lang="ja-JP" sz="1800" b="0" i="0" u="none" strike="noStrike" cap="none">
                <a:solidFill>
                  <a:srgbClr val="000000"/>
                </a:solidFill>
                <a:latin typeface="Arial"/>
                <a:ea typeface="Arial"/>
                <a:cs typeface="Arial"/>
                <a:sym typeface="Arial"/>
              </a:rPr>
              <a:t>≒</a:t>
            </a:r>
            <a:endParaRPr/>
          </a:p>
          <a:p>
            <a:pPr marL="0" marR="0" lvl="0" indent="0" algn="ctr" rtl="0">
              <a:lnSpc>
                <a:spcPct val="100000"/>
              </a:lnSpc>
              <a:spcBef>
                <a:spcPts val="0"/>
              </a:spcBef>
              <a:spcAft>
                <a:spcPts val="0"/>
              </a:spcAft>
              <a:buClr>
                <a:srgbClr val="000000"/>
              </a:buClr>
              <a:buFont typeface="Arial"/>
              <a:buNone/>
            </a:pPr>
            <a:r>
              <a:rPr lang="ja-JP" sz="1800" b="0" i="0" u="none" strike="noStrike" cap="none">
                <a:solidFill>
                  <a:srgbClr val="000000"/>
                </a:solidFill>
                <a:latin typeface="Arial"/>
                <a:ea typeface="Arial"/>
                <a:cs typeface="Arial"/>
                <a:sym typeface="Arial"/>
              </a:rPr>
              <a:t>cpRNFL180度</a:t>
            </a:r>
            <a:endParaRPr/>
          </a:p>
        </p:txBody>
      </p:sp>
    </p:spTree>
    <p:extLst>
      <p:ext uri="{BB962C8B-B14F-4D97-AF65-F5344CB8AC3E}">
        <p14:creationId xmlns:p14="http://schemas.microsoft.com/office/powerpoint/2010/main" val="3817864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4"/>
          <p:cNvSpPr txBox="1"/>
          <p:nvPr/>
        </p:nvSpPr>
        <p:spPr>
          <a:xfrm>
            <a:off x="1007605" y="1654696"/>
            <a:ext cx="7884900" cy="646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bg1">
                    <a:lumMod val="50000"/>
                  </a:schemeClr>
                </a:solidFill>
                <a:latin typeface="Calibri"/>
                <a:ea typeface="Calibri"/>
                <a:cs typeface="Calibri"/>
                <a:sym typeface="Calibri"/>
              </a:rPr>
              <a:t>HFA30-2とOCTから求めるRGC数</a:t>
            </a:r>
            <a:r>
              <a:rPr lang="ja-JP" altLang="en-US" sz="2800" b="0" i="0" u="none" strike="noStrike" cap="none">
                <a:solidFill>
                  <a:schemeClr val="bg1">
                    <a:lumMod val="50000"/>
                  </a:schemeClr>
                </a:solidFill>
                <a:latin typeface="Calibri"/>
                <a:ea typeface="Calibri"/>
                <a:cs typeface="Calibri"/>
                <a:sym typeface="Calibri"/>
              </a:rPr>
              <a:t>；追試</a:t>
            </a:r>
            <a:endParaRPr dirty="0">
              <a:solidFill>
                <a:schemeClr val="bg1">
                  <a:lumMod val="50000"/>
                </a:schemeClr>
              </a:solidFill>
            </a:endParaRPr>
          </a:p>
        </p:txBody>
      </p:sp>
      <p:sp>
        <p:nvSpPr>
          <p:cNvPr id="269" name="Google Shape;269;p34"/>
          <p:cNvSpPr txBox="1"/>
          <p:nvPr/>
        </p:nvSpPr>
        <p:spPr>
          <a:xfrm>
            <a:off x="1007603" y="3445934"/>
            <a:ext cx="84333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bg1">
                    <a:lumMod val="50000"/>
                  </a:schemeClr>
                </a:solidFill>
                <a:latin typeface="Calibri"/>
                <a:ea typeface="Calibri"/>
                <a:cs typeface="Calibri"/>
                <a:sym typeface="Calibri"/>
              </a:rPr>
              <a:t>HFA10-2とOCTから求めるRGC数</a:t>
            </a:r>
            <a:r>
              <a:rPr lang="ja-JP" altLang="en-US" sz="2800" b="0" i="0" u="none" strike="noStrike" cap="none">
                <a:solidFill>
                  <a:schemeClr val="bg1">
                    <a:lumMod val="50000"/>
                  </a:schemeClr>
                </a:solidFill>
                <a:latin typeface="Calibri"/>
                <a:ea typeface="Calibri"/>
                <a:cs typeface="Calibri"/>
                <a:sym typeface="Calibri"/>
              </a:rPr>
              <a:t>；黄斑部</a:t>
            </a:r>
            <a:endParaRPr dirty="0">
              <a:solidFill>
                <a:schemeClr val="bg1">
                  <a:lumMod val="50000"/>
                </a:schemeClr>
              </a:solidFill>
            </a:endParaRPr>
          </a:p>
          <a:p>
            <a:pPr marL="0" marR="0" lvl="0" indent="0" algn="l" rtl="0">
              <a:lnSpc>
                <a:spcPct val="100000"/>
              </a:lnSpc>
              <a:spcBef>
                <a:spcPts val="0"/>
              </a:spcBef>
              <a:spcAft>
                <a:spcPts val="0"/>
              </a:spcAft>
              <a:buClr>
                <a:schemeClr val="dk1"/>
              </a:buClr>
              <a:buFont typeface="Calibri"/>
              <a:buNone/>
            </a:pPr>
            <a:endParaRPr sz="2800" b="0" i="0" u="none" strike="noStrike" cap="none" dirty="0">
              <a:solidFill>
                <a:schemeClr val="bg1">
                  <a:lumMod val="50000"/>
                </a:schemeClr>
              </a:solidFill>
              <a:latin typeface="Calibri"/>
              <a:ea typeface="Calibri"/>
              <a:cs typeface="Calibri"/>
              <a:sym typeface="Calibri"/>
            </a:endParaRPr>
          </a:p>
        </p:txBody>
      </p:sp>
      <p:sp>
        <p:nvSpPr>
          <p:cNvPr id="270" name="Google Shape;270;p34"/>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p>
            <a:pPr lvl="0"/>
            <a:r>
              <a:rPr lang="ja-JP" altLang="en-US"/>
              <a:t>当科での</a:t>
            </a:r>
            <a:r>
              <a:rPr lang="ja-JP" sz="4400" b="0" i="0" u="none" strike="noStrike" cap="none">
                <a:solidFill>
                  <a:schemeClr val="dk1"/>
                </a:solidFill>
                <a:latin typeface="Calibri"/>
                <a:ea typeface="Calibri"/>
                <a:cs typeface="Calibri"/>
                <a:sym typeface="Calibri"/>
              </a:rPr>
              <a:t>検討</a:t>
            </a:r>
            <a:endParaRPr dirty="0"/>
          </a:p>
        </p:txBody>
      </p:sp>
      <p:sp>
        <p:nvSpPr>
          <p:cNvPr id="271" name="Google Shape;271;p34"/>
          <p:cNvSpPr/>
          <p:nvPr/>
        </p:nvSpPr>
        <p:spPr>
          <a:xfrm>
            <a:off x="305528" y="1669480"/>
            <a:ext cx="6624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alibri"/>
              <a:buNone/>
            </a:pPr>
            <a:r>
              <a:rPr lang="ja-JP" sz="2800" b="0" i="0" u="none" strike="noStrike" cap="none">
                <a:solidFill>
                  <a:schemeClr val="bg1">
                    <a:lumMod val="50000"/>
                  </a:schemeClr>
                </a:solidFill>
                <a:latin typeface="Calibri"/>
                <a:ea typeface="Calibri"/>
                <a:cs typeface="Calibri"/>
                <a:sym typeface="Calibri"/>
              </a:rPr>
              <a:t>①</a:t>
            </a:r>
            <a:endParaRPr dirty="0">
              <a:solidFill>
                <a:schemeClr val="bg1">
                  <a:lumMod val="50000"/>
                </a:schemeClr>
              </a:solidFill>
            </a:endParaRPr>
          </a:p>
        </p:txBody>
      </p:sp>
      <p:sp>
        <p:nvSpPr>
          <p:cNvPr id="272" name="Google Shape;272;p34"/>
          <p:cNvSpPr/>
          <p:nvPr/>
        </p:nvSpPr>
        <p:spPr>
          <a:xfrm>
            <a:off x="305528" y="3445934"/>
            <a:ext cx="6624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alibri"/>
              <a:buNone/>
            </a:pPr>
            <a:r>
              <a:rPr lang="ja-JP" sz="2800" b="0" i="0" u="none" strike="noStrike" cap="none">
                <a:solidFill>
                  <a:schemeClr val="bg1">
                    <a:lumMod val="50000"/>
                  </a:schemeClr>
                </a:solidFill>
                <a:latin typeface="Calibri"/>
                <a:ea typeface="Calibri"/>
                <a:cs typeface="Calibri"/>
                <a:sym typeface="Calibri"/>
              </a:rPr>
              <a:t>②</a:t>
            </a:r>
            <a:endParaRPr>
              <a:solidFill>
                <a:schemeClr val="bg1">
                  <a:lumMod val="50000"/>
                </a:schemeClr>
              </a:solidFill>
            </a:endParaRPr>
          </a:p>
        </p:txBody>
      </p:sp>
      <p:sp>
        <p:nvSpPr>
          <p:cNvPr id="273" name="Google Shape;273;p34"/>
          <p:cNvSpPr txBox="1"/>
          <p:nvPr/>
        </p:nvSpPr>
        <p:spPr>
          <a:xfrm>
            <a:off x="1008241" y="5237159"/>
            <a:ext cx="84333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2800" b="0" i="0" u="none" strike="noStrike" cap="none">
                <a:solidFill>
                  <a:schemeClr val="tx1"/>
                </a:solidFill>
                <a:latin typeface="Calibri"/>
                <a:ea typeface="Calibri"/>
                <a:cs typeface="Calibri"/>
                <a:sym typeface="Calibri"/>
              </a:rPr>
              <a:t>正常視覚者のHFA10-2とOCT</a:t>
            </a:r>
            <a:r>
              <a:rPr lang="ja-JP" altLang="en-US" sz="2800" b="0" i="0" u="none" strike="noStrike" cap="none">
                <a:solidFill>
                  <a:schemeClr val="tx1"/>
                </a:solidFill>
                <a:latin typeface="Calibri"/>
                <a:ea typeface="Calibri"/>
                <a:cs typeface="Calibri"/>
                <a:sym typeface="Calibri"/>
              </a:rPr>
              <a:t>の</a:t>
            </a:r>
            <a:r>
              <a:rPr lang="ja-JP" sz="2800" b="0" i="0" u="none" strike="noStrike" cap="none">
                <a:solidFill>
                  <a:schemeClr val="tx1"/>
                </a:solidFill>
                <a:latin typeface="Calibri"/>
                <a:ea typeface="Calibri"/>
                <a:cs typeface="Calibri"/>
                <a:sym typeface="Calibri"/>
              </a:rPr>
              <a:t>RGC数</a:t>
            </a:r>
            <a:r>
              <a:rPr lang="ja-JP" altLang="en-US" sz="2800" b="0" i="0" u="none" strike="noStrike" cap="none">
                <a:solidFill>
                  <a:schemeClr val="tx1"/>
                </a:solidFill>
                <a:latin typeface="Calibri"/>
                <a:ea typeface="Calibri"/>
                <a:cs typeface="Calibri"/>
                <a:sym typeface="Calibri"/>
              </a:rPr>
              <a:t>；考察</a:t>
            </a:r>
            <a:endParaRPr dirty="0">
              <a:solidFill>
                <a:schemeClr val="tx1"/>
              </a:solidFill>
            </a:endParaRPr>
          </a:p>
        </p:txBody>
      </p:sp>
      <p:sp>
        <p:nvSpPr>
          <p:cNvPr id="274" name="Google Shape;274;p34"/>
          <p:cNvSpPr/>
          <p:nvPr/>
        </p:nvSpPr>
        <p:spPr>
          <a:xfrm>
            <a:off x="306166" y="5237159"/>
            <a:ext cx="6624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alibri"/>
              <a:buNone/>
            </a:pPr>
            <a:r>
              <a:rPr lang="ja-JP" sz="2800" b="0" i="0" u="none" strike="noStrike" cap="none">
                <a:solidFill>
                  <a:schemeClr val="tx1"/>
                </a:solidFill>
                <a:latin typeface="Calibri"/>
                <a:ea typeface="Calibri"/>
                <a:cs typeface="Calibri"/>
                <a:sym typeface="Calibri"/>
              </a:rPr>
              <a:t>③</a:t>
            </a:r>
            <a:endParaRPr>
              <a:solidFill>
                <a:schemeClr val="tx1"/>
              </a:solidFill>
            </a:endParaRPr>
          </a:p>
        </p:txBody>
      </p:sp>
    </p:spTree>
    <p:extLst>
      <p:ext uri="{BB962C8B-B14F-4D97-AF65-F5344CB8AC3E}">
        <p14:creationId xmlns:p14="http://schemas.microsoft.com/office/powerpoint/2010/main" val="3301843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61"/>
          <p:cNvSpPr txBox="1">
            <a:spLocks noGrp="1"/>
          </p:cNvSpPr>
          <p:nvPr>
            <p:ph type="title"/>
          </p:nvPr>
        </p:nvSpPr>
        <p:spPr>
          <a:xfrm>
            <a:off x="628650" y="365126"/>
            <a:ext cx="78867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Font typeface="Calibri"/>
              <a:buNone/>
            </a:pPr>
            <a:r>
              <a:rPr lang="ja-JP" sz="3600" b="0" i="0" u="none" strike="noStrike" cap="none">
                <a:solidFill>
                  <a:schemeClr val="dk1"/>
                </a:solidFill>
                <a:latin typeface="Calibri"/>
                <a:ea typeface="Calibri"/>
                <a:cs typeface="Calibri"/>
                <a:sym typeface="Calibri"/>
              </a:rPr>
              <a:t>正常22例43眼（未発表データ）</a:t>
            </a:r>
            <a:endParaRPr/>
          </a:p>
        </p:txBody>
      </p:sp>
      <p:graphicFrame>
        <p:nvGraphicFramePr>
          <p:cNvPr id="597" name="Google Shape;597;p61"/>
          <p:cNvGraphicFramePr/>
          <p:nvPr/>
        </p:nvGraphicFramePr>
        <p:xfrm>
          <a:off x="1846697" y="1860890"/>
          <a:ext cx="6082150" cy="4270300"/>
        </p:xfrm>
        <a:graphic>
          <a:graphicData uri="http://schemas.openxmlformats.org/drawingml/2006/table">
            <a:tbl>
              <a:tblPr>
                <a:noFill/>
              </a:tblPr>
              <a:tblGrid>
                <a:gridCol w="2661800">
                  <a:extLst>
                    <a:ext uri="{9D8B030D-6E8A-4147-A177-3AD203B41FA5}">
                      <a16:colId xmlns:a16="http://schemas.microsoft.com/office/drawing/2014/main" val="20000"/>
                    </a:ext>
                  </a:extLst>
                </a:gridCol>
                <a:gridCol w="3420350">
                  <a:extLst>
                    <a:ext uri="{9D8B030D-6E8A-4147-A177-3AD203B41FA5}">
                      <a16:colId xmlns:a16="http://schemas.microsoft.com/office/drawing/2014/main" val="20001"/>
                    </a:ext>
                  </a:extLst>
                </a:gridCol>
              </a:tblGrid>
              <a:tr h="1045125">
                <a:tc>
                  <a:txBody>
                    <a:bodyPr/>
                    <a:lstStyle/>
                    <a:p>
                      <a:pPr marL="0" marR="0" lvl="0" indent="0" algn="ctr" rtl="0">
                        <a:lnSpc>
                          <a:spcPct val="100000"/>
                        </a:lnSpc>
                        <a:spcBef>
                          <a:spcPts val="0"/>
                        </a:spcBef>
                        <a:spcAft>
                          <a:spcPts val="0"/>
                        </a:spcAft>
                        <a:buClr>
                          <a:srgbClr val="000000"/>
                        </a:buClr>
                        <a:buFont typeface="Calibri"/>
                        <a:buNone/>
                      </a:pPr>
                      <a:r>
                        <a:rPr lang="ja-JP" sz="1600" u="none" strike="noStrike" cap="none">
                          <a:latin typeface="Calibri"/>
                          <a:ea typeface="Calibri"/>
                          <a:cs typeface="Calibri"/>
                          <a:sym typeface="Calibri"/>
                        </a:rPr>
                        <a:t>N＝眼数</a:t>
                      </a:r>
                      <a:endParaRPr/>
                    </a:p>
                  </a:txBody>
                  <a:tcPr marL="68575" marR="68575" marT="68575" marB="68575"/>
                </a:tc>
                <a:tc>
                  <a:txBody>
                    <a:bodyPr/>
                    <a:lstStyle/>
                    <a:p>
                      <a:pPr marL="0" marR="0" lvl="0" indent="0" algn="ctr" rtl="0">
                        <a:lnSpc>
                          <a:spcPct val="100000"/>
                        </a:lnSpc>
                        <a:spcBef>
                          <a:spcPts val="0"/>
                        </a:spcBef>
                        <a:spcAft>
                          <a:spcPts val="0"/>
                        </a:spcAft>
                        <a:buClr>
                          <a:srgbClr val="000000"/>
                        </a:buClr>
                        <a:buFont typeface="Calibri"/>
                        <a:buNone/>
                      </a:pPr>
                      <a:r>
                        <a:rPr lang="ja-JP" sz="2000" b="1" u="none" strike="noStrike" cap="none">
                          <a:solidFill>
                            <a:srgbClr val="000000"/>
                          </a:solidFill>
                          <a:latin typeface="Calibri"/>
                          <a:ea typeface="Calibri"/>
                          <a:cs typeface="Calibri"/>
                          <a:sym typeface="Calibri"/>
                        </a:rPr>
                        <a:t>Normal</a:t>
                      </a:r>
                      <a:endParaRPr/>
                    </a:p>
                    <a:p>
                      <a:pPr marL="0" marR="0" lvl="0" indent="0" algn="ctr" rtl="0">
                        <a:lnSpc>
                          <a:spcPct val="100000"/>
                        </a:lnSpc>
                        <a:spcBef>
                          <a:spcPts val="0"/>
                        </a:spcBef>
                        <a:spcAft>
                          <a:spcPts val="0"/>
                        </a:spcAft>
                        <a:buClr>
                          <a:srgbClr val="000000"/>
                        </a:buClr>
                        <a:buFont typeface="Calibri"/>
                        <a:buNone/>
                      </a:pPr>
                      <a:r>
                        <a:rPr lang="ja-JP" sz="2000" b="1" u="none" strike="noStrike" cap="none">
                          <a:solidFill>
                            <a:srgbClr val="000000"/>
                          </a:solidFill>
                          <a:latin typeface="Calibri"/>
                          <a:ea typeface="Calibri"/>
                          <a:cs typeface="Calibri"/>
                          <a:sym typeface="Calibri"/>
                        </a:rPr>
                        <a:t>43</a:t>
                      </a:r>
                      <a:endParaRPr sz="2000" b="1" u="none" strike="noStrike" cap="none">
                        <a:solidFill>
                          <a:srgbClr val="000000"/>
                        </a:solidFill>
                        <a:latin typeface="Calibri"/>
                        <a:ea typeface="Calibri"/>
                        <a:cs typeface="Calibri"/>
                        <a:sym typeface="Calibri"/>
                      </a:endParaRPr>
                    </a:p>
                  </a:txBody>
                  <a:tcPr marL="68575" marR="68575" marT="68575" marB="68575"/>
                </a:tc>
                <a:extLst>
                  <a:ext uri="{0D108BD9-81ED-4DB2-BD59-A6C34878D82A}">
                    <a16:rowId xmlns:a16="http://schemas.microsoft.com/office/drawing/2014/main" val="10000"/>
                  </a:ext>
                </a:extLst>
              </a:tr>
              <a:tr h="875925">
                <a:tc>
                  <a:txBody>
                    <a:bodyPr/>
                    <a:lstStyle/>
                    <a:p>
                      <a:pPr marL="0" marR="0" lvl="0" indent="0" algn="l" rtl="0">
                        <a:lnSpc>
                          <a:spcPct val="100000"/>
                        </a:lnSpc>
                        <a:spcBef>
                          <a:spcPts val="0"/>
                        </a:spcBef>
                        <a:spcAft>
                          <a:spcPts val="0"/>
                        </a:spcAft>
                        <a:buClr>
                          <a:srgbClr val="000000"/>
                        </a:buClr>
                        <a:buFont typeface="Arial"/>
                        <a:buNone/>
                      </a:pPr>
                      <a:r>
                        <a:rPr lang="ja-JP" sz="2000" b="0" u="none" strike="noStrike" cap="none">
                          <a:solidFill>
                            <a:srgbClr val="000000"/>
                          </a:solidFill>
                          <a:latin typeface="Arial"/>
                          <a:ea typeface="Arial"/>
                          <a:cs typeface="Arial"/>
                          <a:sym typeface="Arial"/>
                        </a:rPr>
                        <a:t>平均年齢(歳)</a:t>
                      </a:r>
                      <a:endParaRPr/>
                    </a:p>
                  </a:txBody>
                  <a:tcPr marL="68575" marR="68575" marT="68575" marB="68575"/>
                </a:tc>
                <a:tc>
                  <a:txBody>
                    <a:bodyPr/>
                    <a:lstStyle/>
                    <a:p>
                      <a:pPr marL="0" marR="0" lvl="0" indent="0" algn="ctr" rtl="0">
                        <a:lnSpc>
                          <a:spcPct val="100000"/>
                        </a:lnSpc>
                        <a:spcBef>
                          <a:spcPts val="0"/>
                        </a:spcBef>
                        <a:spcAft>
                          <a:spcPts val="0"/>
                        </a:spcAft>
                        <a:buClr>
                          <a:srgbClr val="000000"/>
                        </a:buClr>
                        <a:buFont typeface="Calibri"/>
                        <a:buNone/>
                      </a:pPr>
                      <a:r>
                        <a:rPr lang="ja-JP" sz="2000" b="1" i="0" u="none" strike="noStrike" cap="none">
                          <a:solidFill>
                            <a:srgbClr val="000000"/>
                          </a:solidFill>
                          <a:latin typeface="Calibri"/>
                          <a:ea typeface="Calibri"/>
                          <a:cs typeface="Calibri"/>
                          <a:sym typeface="Calibri"/>
                        </a:rPr>
                        <a:t>28.5±7.9</a:t>
                      </a:r>
                      <a:endParaRPr/>
                    </a:p>
                  </a:txBody>
                  <a:tcPr marL="59350" marR="59350" marT="59350" marB="59350"/>
                </a:tc>
                <a:extLst>
                  <a:ext uri="{0D108BD9-81ED-4DB2-BD59-A6C34878D82A}">
                    <a16:rowId xmlns:a16="http://schemas.microsoft.com/office/drawing/2014/main" val="10001"/>
                  </a:ext>
                </a:extLst>
              </a:tr>
              <a:tr h="796875">
                <a:tc>
                  <a:txBody>
                    <a:bodyPr/>
                    <a:lstStyle/>
                    <a:p>
                      <a:pPr marL="0" marR="0" lvl="0" indent="0" algn="l" rtl="0">
                        <a:lnSpc>
                          <a:spcPct val="100000"/>
                        </a:lnSpc>
                        <a:spcBef>
                          <a:spcPts val="0"/>
                        </a:spcBef>
                        <a:spcAft>
                          <a:spcPts val="0"/>
                        </a:spcAft>
                        <a:buClr>
                          <a:srgbClr val="000000"/>
                        </a:buClr>
                        <a:buFont typeface="Arial"/>
                        <a:buNone/>
                      </a:pPr>
                      <a:r>
                        <a:rPr lang="ja-JP" sz="2000" b="0" i="0" u="none" strike="noStrike" cap="none">
                          <a:solidFill>
                            <a:srgbClr val="000000"/>
                          </a:solidFill>
                          <a:latin typeface="Arial"/>
                          <a:ea typeface="Arial"/>
                          <a:cs typeface="Arial"/>
                          <a:sym typeface="Arial"/>
                        </a:rPr>
                        <a:t>平均等価球面度数(D)</a:t>
                      </a:r>
                      <a:endParaRPr/>
                    </a:p>
                  </a:txBody>
                  <a:tcPr marL="59350" marR="59350" marT="59350" marB="59350"/>
                </a:tc>
                <a:tc>
                  <a:txBody>
                    <a:bodyPr/>
                    <a:lstStyle/>
                    <a:p>
                      <a:pPr marL="0" marR="0" lvl="0" indent="0" algn="ctr" rtl="0">
                        <a:lnSpc>
                          <a:spcPct val="100000"/>
                        </a:lnSpc>
                        <a:spcBef>
                          <a:spcPts val="0"/>
                        </a:spcBef>
                        <a:spcAft>
                          <a:spcPts val="0"/>
                        </a:spcAft>
                        <a:buClr>
                          <a:srgbClr val="000000"/>
                        </a:buClr>
                        <a:buFont typeface="Calibri"/>
                        <a:buNone/>
                      </a:pPr>
                      <a:r>
                        <a:rPr lang="ja-JP" sz="2000" b="1" i="0" u="none" strike="noStrike" cap="none">
                          <a:solidFill>
                            <a:srgbClr val="000000"/>
                          </a:solidFill>
                          <a:latin typeface="Calibri"/>
                          <a:ea typeface="Calibri"/>
                          <a:cs typeface="Calibri"/>
                          <a:sym typeface="Calibri"/>
                        </a:rPr>
                        <a:t>-3.15±2.3</a:t>
                      </a:r>
                      <a:endParaRPr/>
                    </a:p>
                  </a:txBody>
                  <a:tcPr marL="59350" marR="59350" marT="59350" marB="59350"/>
                </a:tc>
                <a:extLst>
                  <a:ext uri="{0D108BD9-81ED-4DB2-BD59-A6C34878D82A}">
                    <a16:rowId xmlns:a16="http://schemas.microsoft.com/office/drawing/2014/main" val="10002"/>
                  </a:ext>
                </a:extLst>
              </a:tr>
              <a:tr h="796875">
                <a:tc>
                  <a:txBody>
                    <a:bodyPr/>
                    <a:lstStyle/>
                    <a:p>
                      <a:pPr marL="0" marR="0" lvl="0" indent="0" algn="l" rtl="0">
                        <a:lnSpc>
                          <a:spcPct val="100000"/>
                        </a:lnSpc>
                        <a:spcBef>
                          <a:spcPts val="0"/>
                        </a:spcBef>
                        <a:spcAft>
                          <a:spcPts val="0"/>
                        </a:spcAft>
                        <a:buClr>
                          <a:srgbClr val="000000"/>
                        </a:buClr>
                        <a:buFont typeface="Arial"/>
                        <a:buNone/>
                      </a:pPr>
                      <a:r>
                        <a:rPr lang="ja-JP" sz="2000" b="0" u="none" strike="noStrike" cap="none">
                          <a:solidFill>
                            <a:srgbClr val="000000"/>
                          </a:solidFill>
                          <a:latin typeface="Arial"/>
                          <a:ea typeface="Arial"/>
                          <a:cs typeface="Arial"/>
                          <a:sym typeface="Arial"/>
                        </a:rPr>
                        <a:t>性別(F:M)</a:t>
                      </a:r>
                      <a:endParaRPr/>
                    </a:p>
                  </a:txBody>
                  <a:tcPr marL="68575" marR="68575" marT="68575" marB="68575"/>
                </a:tc>
                <a:tc>
                  <a:txBody>
                    <a:bodyPr/>
                    <a:lstStyle/>
                    <a:p>
                      <a:pPr marL="0" marR="0" lvl="0" indent="0" algn="ctr" rtl="0">
                        <a:lnSpc>
                          <a:spcPct val="100000"/>
                        </a:lnSpc>
                        <a:spcBef>
                          <a:spcPts val="0"/>
                        </a:spcBef>
                        <a:spcAft>
                          <a:spcPts val="0"/>
                        </a:spcAft>
                        <a:buClr>
                          <a:srgbClr val="000000"/>
                        </a:buClr>
                        <a:buFont typeface="Calibri"/>
                        <a:buNone/>
                      </a:pPr>
                      <a:r>
                        <a:rPr lang="ja-JP" sz="2000" b="1" i="0" u="none" strike="noStrike" cap="none">
                          <a:solidFill>
                            <a:srgbClr val="000000"/>
                          </a:solidFill>
                          <a:latin typeface="Calibri"/>
                          <a:ea typeface="Calibri"/>
                          <a:cs typeface="Calibri"/>
                          <a:sym typeface="Calibri"/>
                        </a:rPr>
                        <a:t>35:8</a:t>
                      </a:r>
                      <a:endParaRPr/>
                    </a:p>
                  </a:txBody>
                  <a:tcPr marL="59350" marR="59350" marT="59350" marB="59350"/>
                </a:tc>
                <a:extLst>
                  <a:ext uri="{0D108BD9-81ED-4DB2-BD59-A6C34878D82A}">
                    <a16:rowId xmlns:a16="http://schemas.microsoft.com/office/drawing/2014/main" val="10003"/>
                  </a:ext>
                </a:extLst>
              </a:tr>
              <a:tr h="755500">
                <a:tc>
                  <a:txBody>
                    <a:bodyPr/>
                    <a:lstStyle/>
                    <a:p>
                      <a:pPr marL="0" marR="0" lvl="0" indent="0" algn="l" rtl="0">
                        <a:lnSpc>
                          <a:spcPct val="100000"/>
                        </a:lnSpc>
                        <a:spcBef>
                          <a:spcPts val="0"/>
                        </a:spcBef>
                        <a:spcAft>
                          <a:spcPts val="0"/>
                        </a:spcAft>
                        <a:buClr>
                          <a:srgbClr val="000000"/>
                        </a:buClr>
                        <a:buFont typeface="Arial"/>
                        <a:buNone/>
                      </a:pPr>
                      <a:r>
                        <a:rPr lang="ja-JP" sz="2000" b="0" u="none" strike="noStrike" cap="none">
                          <a:solidFill>
                            <a:srgbClr val="000000"/>
                          </a:solidFill>
                          <a:latin typeface="Arial"/>
                          <a:ea typeface="Arial"/>
                          <a:cs typeface="Arial"/>
                          <a:sym typeface="Arial"/>
                        </a:rPr>
                        <a:t>MD(dB)　10-2</a:t>
                      </a:r>
                      <a:endParaRPr/>
                    </a:p>
                  </a:txBody>
                  <a:tcPr marL="68575" marR="68575" marT="68575" marB="68575"/>
                </a:tc>
                <a:tc>
                  <a:txBody>
                    <a:bodyPr/>
                    <a:lstStyle/>
                    <a:p>
                      <a:pPr marL="0" marR="0" lvl="0" indent="0" algn="ctr" rtl="0">
                        <a:lnSpc>
                          <a:spcPct val="100000"/>
                        </a:lnSpc>
                        <a:spcBef>
                          <a:spcPts val="0"/>
                        </a:spcBef>
                        <a:spcAft>
                          <a:spcPts val="0"/>
                        </a:spcAft>
                        <a:buClr>
                          <a:srgbClr val="000000"/>
                        </a:buClr>
                        <a:buFont typeface="Calibri"/>
                        <a:buNone/>
                      </a:pPr>
                      <a:r>
                        <a:rPr lang="ja-JP" sz="2000" b="1" u="none" strike="noStrike" cap="none">
                          <a:solidFill>
                            <a:srgbClr val="000000"/>
                          </a:solidFill>
                          <a:latin typeface="Calibri"/>
                          <a:ea typeface="Calibri"/>
                          <a:cs typeface="Calibri"/>
                          <a:sym typeface="Calibri"/>
                        </a:rPr>
                        <a:t>-0.49±0.8</a:t>
                      </a:r>
                      <a:endParaRPr/>
                    </a:p>
                  </a:txBody>
                  <a:tcPr marL="59350" marR="59350" marT="59350" marB="5935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633172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62"/>
          <p:cNvSpPr txBox="1">
            <a:spLocks noGrp="1"/>
          </p:cNvSpPr>
          <p:nvPr>
            <p:ph type="title"/>
          </p:nvPr>
        </p:nvSpPr>
        <p:spPr>
          <a:xfrm>
            <a:off x="291863" y="333256"/>
            <a:ext cx="8417400"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ja-JP" sz="3600" b="0" i="0" u="none" strike="noStrike" cap="none">
                <a:solidFill>
                  <a:schemeClr val="dk1"/>
                </a:solidFill>
                <a:latin typeface="Calibri"/>
                <a:ea typeface="Calibri"/>
                <a:cs typeface="Calibri"/>
                <a:sym typeface="Calibri"/>
              </a:rPr>
              <a:t>Displacement improve</a:t>
            </a:r>
            <a:r>
              <a:rPr lang="en-US" altLang="ja-JP" sz="3600" b="0" i="0" u="none" strike="noStrike" cap="none" dirty="0">
                <a:solidFill>
                  <a:schemeClr val="dk1"/>
                </a:solidFill>
                <a:latin typeface="Calibri"/>
                <a:ea typeface="Calibri"/>
                <a:cs typeface="Calibri"/>
                <a:sym typeface="Calibri"/>
              </a:rPr>
              <a:t>d</a:t>
            </a:r>
            <a:r>
              <a:rPr lang="ja-JP" sz="3600" b="0" i="0" u="none" strike="noStrike" cap="none">
                <a:solidFill>
                  <a:schemeClr val="dk1"/>
                </a:solidFill>
                <a:latin typeface="Calibri"/>
                <a:ea typeface="Calibri"/>
                <a:cs typeface="Calibri"/>
                <a:sym typeface="Calibri"/>
              </a:rPr>
              <a:t> the SF relationship</a:t>
            </a:r>
            <a:endParaRPr dirty="0"/>
          </a:p>
        </p:txBody>
      </p:sp>
      <p:pic>
        <p:nvPicPr>
          <p:cNvPr id="603" name="Google Shape;603;p62"/>
          <p:cNvPicPr preferRelativeResize="0"/>
          <p:nvPr/>
        </p:nvPicPr>
        <p:blipFill rotWithShape="1">
          <a:blip r:embed="rId3">
            <a:alphaModFix/>
          </a:blip>
          <a:srcRect/>
          <a:stretch/>
        </p:blipFill>
        <p:spPr>
          <a:xfrm>
            <a:off x="-71925" y="1746000"/>
            <a:ext cx="4894374" cy="3357711"/>
          </a:xfrm>
          <a:prstGeom prst="rect">
            <a:avLst/>
          </a:prstGeom>
          <a:noFill/>
          <a:ln>
            <a:noFill/>
          </a:ln>
        </p:spPr>
      </p:pic>
      <p:pic>
        <p:nvPicPr>
          <p:cNvPr id="604" name="Google Shape;604;p62"/>
          <p:cNvPicPr preferRelativeResize="0"/>
          <p:nvPr/>
        </p:nvPicPr>
        <p:blipFill rotWithShape="1">
          <a:blip r:embed="rId4">
            <a:alphaModFix/>
          </a:blip>
          <a:srcRect/>
          <a:stretch/>
        </p:blipFill>
        <p:spPr>
          <a:xfrm>
            <a:off x="4904425" y="1690825"/>
            <a:ext cx="4141626" cy="3412747"/>
          </a:xfrm>
          <a:prstGeom prst="rect">
            <a:avLst/>
          </a:prstGeom>
          <a:noFill/>
          <a:ln>
            <a:noFill/>
          </a:ln>
        </p:spPr>
      </p:pic>
      <p:pic>
        <p:nvPicPr>
          <p:cNvPr id="605" name="Google Shape;605;p62" descr="https://lh4.googleusercontent.com/v_5wcXSJhKBF_kH2ZMZsiAsdQHwjNBCS93imYgssm9bbIUFYx2u0biSSAmFvR7cSiQ1enEI-iqALkny2MFa-m6sYsfn2mcsVaApsJMNnlsYjbnt4DhcfDeOhTBBAWpYisRiMSvHMEXc"/>
          <p:cNvPicPr preferRelativeResize="0"/>
          <p:nvPr/>
        </p:nvPicPr>
        <p:blipFill rotWithShape="1">
          <a:blip r:embed="rId5">
            <a:alphaModFix/>
          </a:blip>
          <a:srcRect l="9810" r="53225" b="16555"/>
          <a:stretch/>
        </p:blipFill>
        <p:spPr>
          <a:xfrm>
            <a:off x="1814286" y="5167311"/>
            <a:ext cx="1054463" cy="1330820"/>
          </a:xfrm>
          <a:prstGeom prst="rect">
            <a:avLst/>
          </a:prstGeom>
          <a:noFill/>
          <a:ln>
            <a:noFill/>
          </a:ln>
        </p:spPr>
      </p:pic>
      <p:pic>
        <p:nvPicPr>
          <p:cNvPr id="606" name="Google Shape;606;p62" descr="https://lh4.googleusercontent.com/v_5wcXSJhKBF_kH2ZMZsiAsdQHwjNBCS93imYgssm9bbIUFYx2u0biSSAmFvR7cSiQ1enEI-iqALkny2MFa-m6sYsfn2mcsVaApsJMNnlsYjbnt4DhcfDeOhTBBAWpYisRiMSvHMEXc"/>
          <p:cNvPicPr preferRelativeResize="0"/>
          <p:nvPr/>
        </p:nvPicPr>
        <p:blipFill rotWithShape="1">
          <a:blip r:embed="rId5">
            <a:alphaModFix/>
          </a:blip>
          <a:srcRect l="58923" b="16555"/>
          <a:stretch/>
        </p:blipFill>
        <p:spPr>
          <a:xfrm>
            <a:off x="6357257" y="5167311"/>
            <a:ext cx="1171798" cy="1330820"/>
          </a:xfrm>
          <a:prstGeom prst="rect">
            <a:avLst/>
          </a:prstGeom>
          <a:noFill/>
          <a:ln>
            <a:noFill/>
          </a:ln>
        </p:spPr>
      </p:pic>
      <p:sp>
        <p:nvSpPr>
          <p:cNvPr id="607" name="Google Shape;607;p62"/>
          <p:cNvSpPr txBox="1"/>
          <p:nvPr/>
        </p:nvSpPr>
        <p:spPr>
          <a:xfrm>
            <a:off x="1511775" y="6250200"/>
            <a:ext cx="1662000" cy="607800"/>
          </a:xfrm>
          <a:prstGeom prst="rect">
            <a:avLst/>
          </a:prstGeom>
          <a:noFill/>
          <a:ln>
            <a:noFill/>
          </a:ln>
        </p:spPr>
        <p:txBody>
          <a:bodyPr spcFirstLastPara="1" wrap="square" lIns="91425" tIns="91425" rIns="91425" bIns="91425" anchor="ctr" anchorCtr="0">
            <a:noAutofit/>
          </a:bodyPr>
          <a:lstStyle/>
          <a:p>
            <a:pPr marL="0" marR="0" lvl="0" indent="76200" algn="l" rtl="0">
              <a:lnSpc>
                <a:spcPct val="100000"/>
              </a:lnSpc>
              <a:spcBef>
                <a:spcPts val="0"/>
              </a:spcBef>
              <a:spcAft>
                <a:spcPts val="0"/>
              </a:spcAft>
              <a:buClr>
                <a:srgbClr val="222222"/>
              </a:buClr>
              <a:buFont typeface="Arial"/>
              <a:buNone/>
            </a:pPr>
            <a:r>
              <a:rPr lang="ja-JP" sz="1050" b="0" i="0" u="none" strike="noStrike" cap="none">
                <a:solidFill>
                  <a:srgbClr val="222222"/>
                </a:solidFill>
                <a:highlight>
                  <a:srgbClr val="FFFFFF"/>
                </a:highlight>
                <a:latin typeface="Arial"/>
                <a:ea typeface="Arial"/>
                <a:cs typeface="Arial"/>
                <a:sym typeface="Arial"/>
              </a:rPr>
              <a:t>convetional test point</a:t>
            </a:r>
            <a:endParaRPr/>
          </a:p>
        </p:txBody>
      </p:sp>
      <p:sp>
        <p:nvSpPr>
          <p:cNvPr id="608" name="Google Shape;608;p62"/>
          <p:cNvSpPr txBox="1"/>
          <p:nvPr/>
        </p:nvSpPr>
        <p:spPr>
          <a:xfrm>
            <a:off x="5996925" y="6250200"/>
            <a:ext cx="1956600" cy="607800"/>
          </a:xfrm>
          <a:prstGeom prst="rect">
            <a:avLst/>
          </a:prstGeom>
          <a:noFill/>
          <a:ln>
            <a:noFill/>
          </a:ln>
        </p:spPr>
        <p:txBody>
          <a:bodyPr spcFirstLastPara="1" wrap="square" lIns="91425" tIns="91425" rIns="91425" bIns="91425" anchor="ctr" anchorCtr="0">
            <a:noAutofit/>
          </a:bodyPr>
          <a:lstStyle/>
          <a:p>
            <a:pPr marL="0" marR="0" lvl="0" indent="76200" algn="l" rtl="0">
              <a:lnSpc>
                <a:spcPct val="100000"/>
              </a:lnSpc>
              <a:spcBef>
                <a:spcPts val="0"/>
              </a:spcBef>
              <a:spcAft>
                <a:spcPts val="0"/>
              </a:spcAft>
              <a:buClr>
                <a:srgbClr val="222222"/>
              </a:buClr>
              <a:buFont typeface="Arial"/>
              <a:buNone/>
            </a:pPr>
            <a:r>
              <a:rPr lang="ja-JP" sz="1050" b="0" i="0" u="none" strike="noStrike" cap="none">
                <a:solidFill>
                  <a:srgbClr val="222222"/>
                </a:solidFill>
                <a:highlight>
                  <a:srgbClr val="FFFFFF"/>
                </a:highlight>
                <a:latin typeface="Arial"/>
                <a:ea typeface="Arial"/>
                <a:cs typeface="Arial"/>
                <a:sym typeface="Arial"/>
              </a:rPr>
              <a:t>displeacement test point</a:t>
            </a:r>
            <a:endParaRPr/>
          </a:p>
        </p:txBody>
      </p:sp>
      <p:sp>
        <p:nvSpPr>
          <p:cNvPr id="609" name="Google Shape;609;p62"/>
          <p:cNvSpPr txBox="1"/>
          <p:nvPr/>
        </p:nvSpPr>
        <p:spPr>
          <a:xfrm>
            <a:off x="2057400" y="5180001"/>
            <a:ext cx="673100" cy="204799"/>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10" name="Google Shape;610;p62"/>
          <p:cNvSpPr txBox="1"/>
          <p:nvPr/>
        </p:nvSpPr>
        <p:spPr>
          <a:xfrm>
            <a:off x="6580650" y="5154601"/>
            <a:ext cx="673100" cy="204799"/>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820769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pic>
        <p:nvPicPr>
          <p:cNvPr id="615" name="Google Shape;615;p63"/>
          <p:cNvPicPr preferRelativeResize="0"/>
          <p:nvPr/>
        </p:nvPicPr>
        <p:blipFill rotWithShape="1">
          <a:blip r:embed="rId3">
            <a:alphaModFix/>
          </a:blip>
          <a:srcRect/>
          <a:stretch/>
        </p:blipFill>
        <p:spPr>
          <a:xfrm>
            <a:off x="1124857" y="1687284"/>
            <a:ext cx="6894285" cy="5144894"/>
          </a:xfrm>
          <a:prstGeom prst="rect">
            <a:avLst/>
          </a:prstGeom>
          <a:noFill/>
          <a:ln>
            <a:noFill/>
          </a:ln>
        </p:spPr>
      </p:pic>
      <p:sp>
        <p:nvSpPr>
          <p:cNvPr id="616" name="Google Shape;616;p63"/>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ja-JP" sz="3000" b="0" i="0" u="none" strike="noStrike" cap="none">
                <a:solidFill>
                  <a:schemeClr val="dk1"/>
                </a:solidFill>
                <a:latin typeface="Calibri"/>
                <a:ea typeface="Calibri"/>
                <a:cs typeface="Calibri"/>
                <a:sym typeface="Calibri"/>
              </a:rPr>
              <a:t>HFA10-2、RGC_OCTから算出するRGC数</a:t>
            </a:r>
            <a:endParaRPr/>
          </a:p>
          <a:p>
            <a:pPr marL="0" marR="0" lvl="0" indent="0" algn="l" rtl="0">
              <a:lnSpc>
                <a:spcPct val="90000"/>
              </a:lnSpc>
              <a:spcBef>
                <a:spcPts val="0"/>
              </a:spcBef>
              <a:spcAft>
                <a:spcPts val="0"/>
              </a:spcAft>
              <a:buClr>
                <a:schemeClr val="dk1"/>
              </a:buClr>
              <a:buFont typeface="Calibri"/>
              <a:buNone/>
            </a:pPr>
            <a:r>
              <a:rPr lang="ja-JP" sz="2400" b="0" i="0" u="none" strike="noStrike" cap="none">
                <a:solidFill>
                  <a:schemeClr val="dk1"/>
                </a:solidFill>
                <a:latin typeface="Calibri"/>
                <a:ea typeface="Calibri"/>
                <a:cs typeface="Calibri"/>
                <a:sym typeface="Calibri"/>
              </a:rPr>
              <a:t>緑内障病期＋正常</a:t>
            </a:r>
            <a:endParaRPr/>
          </a:p>
        </p:txBody>
      </p:sp>
      <p:sp>
        <p:nvSpPr>
          <p:cNvPr id="617" name="Google Shape;617;p63"/>
          <p:cNvSpPr txBox="1"/>
          <p:nvPr/>
        </p:nvSpPr>
        <p:spPr>
          <a:xfrm>
            <a:off x="2720925" y="3274400"/>
            <a:ext cx="2566500" cy="477000"/>
          </a:xfrm>
          <a:prstGeom prst="rect">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ja-JP" sz="1800" b="0" i="0" u="none" strike="noStrike" cap="none">
                <a:solidFill>
                  <a:srgbClr val="000000"/>
                </a:solidFill>
                <a:latin typeface="Arial"/>
                <a:ea typeface="Arial"/>
                <a:cs typeface="Arial"/>
                <a:sym typeface="Arial"/>
              </a:rPr>
              <a:t>緑内障は360度と一致</a:t>
            </a:r>
            <a:endParaRPr/>
          </a:p>
        </p:txBody>
      </p:sp>
      <p:sp>
        <p:nvSpPr>
          <p:cNvPr id="618" name="Google Shape;618;p63"/>
          <p:cNvSpPr txBox="1"/>
          <p:nvPr/>
        </p:nvSpPr>
        <p:spPr>
          <a:xfrm>
            <a:off x="5159325" y="1856050"/>
            <a:ext cx="2566500" cy="477000"/>
          </a:xfrm>
          <a:prstGeom prst="rect">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ja-JP" sz="1800" b="0" i="0" u="none" strike="noStrike" cap="none">
                <a:solidFill>
                  <a:srgbClr val="000000"/>
                </a:solidFill>
                <a:latin typeface="Arial"/>
                <a:ea typeface="Arial"/>
                <a:cs typeface="Arial"/>
                <a:sym typeface="Arial"/>
              </a:rPr>
              <a:t>正常は180度と一致</a:t>
            </a:r>
            <a:endParaRPr/>
          </a:p>
        </p:txBody>
      </p:sp>
    </p:spTree>
    <p:extLst>
      <p:ext uri="{BB962C8B-B14F-4D97-AF65-F5344CB8AC3E}">
        <p14:creationId xmlns:p14="http://schemas.microsoft.com/office/powerpoint/2010/main" val="12989203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64"/>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ja-JP" sz="4000" b="0" i="0" u="none" strike="noStrike" cap="none">
                <a:solidFill>
                  <a:schemeClr val="dk1"/>
                </a:solidFill>
                <a:latin typeface="Calibri"/>
                <a:ea typeface="Calibri"/>
                <a:cs typeface="Calibri"/>
                <a:sym typeface="Calibri"/>
              </a:rPr>
              <a:t>Why?</a:t>
            </a:r>
            <a:endParaRPr/>
          </a:p>
        </p:txBody>
      </p:sp>
      <p:grpSp>
        <p:nvGrpSpPr>
          <p:cNvPr id="625" name="Google Shape;625;p64"/>
          <p:cNvGrpSpPr/>
          <p:nvPr/>
        </p:nvGrpSpPr>
        <p:grpSpPr>
          <a:xfrm>
            <a:off x="1748452" y="1704763"/>
            <a:ext cx="5646852" cy="4229984"/>
            <a:chOff x="2447988" y="2108200"/>
            <a:chExt cx="4516759" cy="3383447"/>
          </a:xfrm>
        </p:grpSpPr>
        <p:pic>
          <p:nvPicPr>
            <p:cNvPr id="626" name="Google Shape;626;p64"/>
            <p:cNvPicPr preferRelativeResize="0"/>
            <p:nvPr/>
          </p:nvPicPr>
          <p:blipFill rotWithShape="1">
            <a:blip r:embed="rId3">
              <a:alphaModFix/>
            </a:blip>
            <a:srcRect/>
            <a:stretch/>
          </p:blipFill>
          <p:spPr>
            <a:xfrm>
              <a:off x="2447988" y="2108200"/>
              <a:ext cx="4195443" cy="3383447"/>
            </a:xfrm>
            <a:prstGeom prst="rect">
              <a:avLst/>
            </a:prstGeom>
            <a:noFill/>
            <a:ln>
              <a:noFill/>
            </a:ln>
          </p:spPr>
        </p:pic>
        <p:sp>
          <p:nvSpPr>
            <p:cNvPr id="627" name="Google Shape;627;p64"/>
            <p:cNvSpPr/>
            <p:nvPr/>
          </p:nvSpPr>
          <p:spPr>
            <a:xfrm>
              <a:off x="3949147" y="2239618"/>
              <a:ext cx="3015600" cy="9807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grpSp>
      <p:sp>
        <p:nvSpPr>
          <p:cNvPr id="628" name="Google Shape;628;p64"/>
          <p:cNvSpPr txBox="1"/>
          <p:nvPr/>
        </p:nvSpPr>
        <p:spPr>
          <a:xfrm>
            <a:off x="4233756" y="1804577"/>
            <a:ext cx="2341800" cy="646200"/>
          </a:xfrm>
          <a:prstGeom prst="rect">
            <a:avLst/>
          </a:prstGeom>
          <a:solidFill>
            <a:schemeClr val="lt1"/>
          </a:solidFill>
          <a:ln w="12700" cap="flat" cmpd="sng">
            <a:solidFill>
              <a:schemeClr val="accent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Harwerth model</a:t>
            </a:r>
            <a:endParaRPr/>
          </a:p>
          <a:p>
            <a:pPr marL="0" marR="0" lvl="0" indent="0" algn="ct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中心RGCが発散</a:t>
            </a:r>
            <a:endParaRPr/>
          </a:p>
        </p:txBody>
      </p:sp>
      <p:sp>
        <p:nvSpPr>
          <p:cNvPr id="629" name="Google Shape;629;p64"/>
          <p:cNvSpPr/>
          <p:nvPr/>
        </p:nvSpPr>
        <p:spPr>
          <a:xfrm>
            <a:off x="2887153" y="1960577"/>
            <a:ext cx="901200" cy="490200"/>
          </a:xfrm>
          <a:prstGeom prst="ellipse">
            <a:avLst/>
          </a:prstGeom>
          <a:noFill/>
          <a:ln w="3492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630" name="Google Shape;630;p64"/>
          <p:cNvPicPr preferRelativeResize="0"/>
          <p:nvPr/>
        </p:nvPicPr>
        <p:blipFill rotWithShape="1">
          <a:blip r:embed="rId4">
            <a:alphaModFix/>
          </a:blip>
          <a:srcRect/>
          <a:stretch/>
        </p:blipFill>
        <p:spPr>
          <a:xfrm>
            <a:off x="6243381" y="3051638"/>
            <a:ext cx="2758429" cy="1078444"/>
          </a:xfrm>
          <a:prstGeom prst="rect">
            <a:avLst/>
          </a:prstGeom>
          <a:noFill/>
          <a:ln>
            <a:noFill/>
          </a:ln>
        </p:spPr>
      </p:pic>
      <p:sp>
        <p:nvSpPr>
          <p:cNvPr id="631" name="Google Shape;631;p64"/>
          <p:cNvSpPr/>
          <p:nvPr/>
        </p:nvSpPr>
        <p:spPr>
          <a:xfrm>
            <a:off x="5192644" y="6381398"/>
            <a:ext cx="3712200" cy="699900"/>
          </a:xfrm>
          <a:prstGeom prst="rect">
            <a:avLst/>
          </a:prstGeom>
          <a:noFill/>
          <a:ln>
            <a:noFill/>
          </a:ln>
        </p:spPr>
        <p:txBody>
          <a:bodyPr spcFirstLastPara="1" wrap="square" lIns="68550" tIns="34275" rIns="68550" bIns="34275" anchor="t" anchorCtr="0">
            <a:noAutofit/>
          </a:bodyPr>
          <a:lstStyle/>
          <a:p>
            <a:pPr marL="0" marR="0" lvl="0" indent="0" algn="r" rtl="0">
              <a:lnSpc>
                <a:spcPct val="100000"/>
              </a:lnSpc>
              <a:spcBef>
                <a:spcPts val="0"/>
              </a:spcBef>
              <a:spcAft>
                <a:spcPts val="0"/>
              </a:spcAft>
              <a:buClr>
                <a:schemeClr val="dk1"/>
              </a:buClr>
              <a:buFont typeface="Calibri"/>
              <a:buNone/>
            </a:pPr>
            <a:r>
              <a:rPr lang="ja-JP" sz="1800" b="0" i="0" u="none" strike="noStrike" cap="none">
                <a:solidFill>
                  <a:schemeClr val="dk1"/>
                </a:solidFill>
                <a:latin typeface="Calibri"/>
                <a:ea typeface="Calibri"/>
                <a:cs typeface="Calibri"/>
                <a:sym typeface="Calibri"/>
              </a:rPr>
              <a:t>Raza AS, Hood DC.  IOVS. 2015</a:t>
            </a:r>
            <a:endParaRPr/>
          </a:p>
        </p:txBody>
      </p:sp>
    </p:spTree>
    <p:extLst>
      <p:ext uri="{BB962C8B-B14F-4D97-AF65-F5344CB8AC3E}">
        <p14:creationId xmlns:p14="http://schemas.microsoft.com/office/powerpoint/2010/main" val="229969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65"/>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ja-JP" sz="4400" b="0" i="0" u="none" strike="noStrike" cap="none">
                <a:solidFill>
                  <a:schemeClr val="dk1"/>
                </a:solidFill>
                <a:latin typeface="Calibri"/>
                <a:ea typeface="Calibri"/>
                <a:cs typeface="Calibri"/>
                <a:sym typeface="Calibri"/>
              </a:rPr>
              <a:t>Factors affecting SF relationships</a:t>
            </a:r>
            <a:endParaRPr/>
          </a:p>
        </p:txBody>
      </p:sp>
      <p:sp>
        <p:nvSpPr>
          <p:cNvPr id="638" name="Google Shape;638;p65"/>
          <p:cNvSpPr txBox="1">
            <a:spLocks noGrp="1"/>
          </p:cNvSpPr>
          <p:nvPr>
            <p:ph type="body" idx="1"/>
          </p:nvPr>
        </p:nvSpPr>
        <p:spPr>
          <a:xfrm>
            <a:off x="827584" y="1825624"/>
            <a:ext cx="7865842" cy="4351339"/>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ja-JP" sz="2800" b="0" i="0" u="none" strike="noStrike" cap="none">
                <a:solidFill>
                  <a:schemeClr val="dk1"/>
                </a:solidFill>
                <a:latin typeface="Calibri"/>
                <a:ea typeface="Calibri"/>
                <a:cs typeface="Calibri"/>
                <a:sym typeface="Calibri"/>
              </a:rPr>
              <a:t>HFA、OCTの測定のばらつき</a:t>
            </a:r>
            <a:endParaRPr dirty="0"/>
          </a:p>
          <a:p>
            <a:pPr marL="228600" marR="0" lvl="0" indent="-228600" algn="l" rtl="0">
              <a:lnSpc>
                <a:spcPct val="90000"/>
              </a:lnSpc>
              <a:spcBef>
                <a:spcPts val="1000"/>
              </a:spcBef>
              <a:spcAft>
                <a:spcPts val="0"/>
              </a:spcAft>
              <a:buClr>
                <a:schemeClr val="dk1"/>
              </a:buClr>
              <a:buSzPts val="2800"/>
              <a:buFont typeface="Arial"/>
              <a:buChar char="•"/>
            </a:pPr>
            <a:r>
              <a:rPr lang="ja-JP" sz="2800" b="0" i="0" u="none" strike="noStrike" cap="none">
                <a:solidFill>
                  <a:schemeClr val="dk1"/>
                </a:solidFill>
                <a:latin typeface="Calibri"/>
                <a:ea typeface="Calibri"/>
                <a:cs typeface="Calibri"/>
                <a:sym typeface="Calibri"/>
              </a:rPr>
              <a:t>OCT［um］（linear）、HFA［dB］（log）の違い</a:t>
            </a:r>
            <a:endParaRPr dirty="0"/>
          </a:p>
          <a:p>
            <a:pPr marL="228600" marR="0" lvl="0" indent="-228600" algn="l" rtl="0">
              <a:lnSpc>
                <a:spcPct val="90000"/>
              </a:lnSpc>
              <a:spcBef>
                <a:spcPts val="1000"/>
              </a:spcBef>
              <a:spcAft>
                <a:spcPts val="0"/>
              </a:spcAft>
              <a:buClr>
                <a:schemeClr val="dk1"/>
              </a:buClr>
              <a:buSzPts val="2800"/>
              <a:buFont typeface="Arial"/>
              <a:buChar char="•"/>
            </a:pPr>
            <a:r>
              <a:rPr lang="ja-JP" sz="2800" b="0" i="0" u="none" strike="noStrike" cap="none">
                <a:solidFill>
                  <a:schemeClr val="dk1"/>
                </a:solidFill>
                <a:latin typeface="Calibri"/>
                <a:ea typeface="Calibri"/>
                <a:cs typeface="Calibri"/>
                <a:sym typeface="Calibri"/>
              </a:rPr>
              <a:t>個人の特性や緑内障病期による差異</a:t>
            </a:r>
            <a:endParaRPr dirty="0"/>
          </a:p>
          <a:p>
            <a:pPr marL="228600" marR="0" lvl="0" indent="-228600" algn="l" rtl="0">
              <a:lnSpc>
                <a:spcPct val="90000"/>
              </a:lnSpc>
              <a:spcBef>
                <a:spcPts val="1000"/>
              </a:spcBef>
              <a:spcAft>
                <a:spcPts val="0"/>
              </a:spcAft>
              <a:buClr>
                <a:schemeClr val="dk1"/>
              </a:buClr>
              <a:buSzPts val="2800"/>
              <a:buFont typeface="Arial"/>
              <a:buChar char="•"/>
            </a:pPr>
            <a:r>
              <a:rPr lang="ja-JP" sz="2800" b="0" i="0" u="none" strike="noStrike" cap="none">
                <a:solidFill>
                  <a:schemeClr val="dk1"/>
                </a:solidFill>
                <a:latin typeface="Calibri"/>
                <a:ea typeface="Calibri"/>
                <a:cs typeface="Calibri"/>
                <a:sym typeface="Calibri"/>
              </a:rPr>
              <a:t>RNFLTの構成成分が不明；神経線維or支持細胞、etc</a:t>
            </a:r>
            <a:endParaRPr dirty="0"/>
          </a:p>
          <a:p>
            <a:pPr marL="228600" marR="0" lvl="0" indent="-228600" algn="l" rtl="0">
              <a:lnSpc>
                <a:spcPct val="90000"/>
              </a:lnSpc>
              <a:spcBef>
                <a:spcPts val="1000"/>
              </a:spcBef>
              <a:spcAft>
                <a:spcPts val="0"/>
              </a:spcAft>
              <a:buClr>
                <a:schemeClr val="dk1"/>
              </a:buClr>
              <a:buSzPts val="2800"/>
              <a:buFont typeface="Arial"/>
              <a:buChar char="•"/>
            </a:pPr>
            <a:r>
              <a:rPr lang="ja-JP" sz="2800" b="0" i="0" u="none" strike="noStrike" cap="none">
                <a:solidFill>
                  <a:schemeClr val="dk1"/>
                </a:solidFill>
                <a:latin typeface="Calibri"/>
                <a:ea typeface="Calibri"/>
                <a:cs typeface="Calibri"/>
                <a:sym typeface="Calibri"/>
              </a:rPr>
              <a:t>視神経乳頭、黄斑、縫合の位置対応のバリエーション</a:t>
            </a:r>
            <a:endParaRPr dirty="0"/>
          </a:p>
          <a:p>
            <a:pPr marL="228600" marR="0" lvl="0" indent="-228600" algn="l" rtl="0">
              <a:lnSpc>
                <a:spcPct val="90000"/>
              </a:lnSpc>
              <a:spcBef>
                <a:spcPts val="1000"/>
              </a:spcBef>
              <a:spcAft>
                <a:spcPts val="0"/>
              </a:spcAft>
              <a:buClr>
                <a:schemeClr val="dk1"/>
              </a:buClr>
              <a:buFont typeface="Arial"/>
              <a:buNone/>
            </a:pPr>
            <a:endParaRPr sz="2800" b="0" i="0" u="none" strike="noStrike" cap="none" dirty="0">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Font typeface="Arial"/>
              <a:buNone/>
            </a:pPr>
            <a:endParaRPr sz="2800" b="0" i="0" u="none" strike="noStrike" cap="none" dirty="0">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Font typeface="Arial"/>
              <a:buNone/>
            </a:pPr>
            <a:endParaRPr sz="2800" b="0" i="0" u="none" strike="noStrike" cap="none" dirty="0">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Font typeface="Arial"/>
              <a:buNone/>
            </a:pPr>
            <a:endParaRPr sz="2800" b="0" i="0" u="none" strike="noStrike" cap="none" dirty="0">
              <a:solidFill>
                <a:schemeClr val="dk1"/>
              </a:solidFill>
              <a:latin typeface="Calibri"/>
              <a:ea typeface="Calibri"/>
              <a:cs typeface="Calibri"/>
              <a:sym typeface="Calibri"/>
            </a:endParaRPr>
          </a:p>
        </p:txBody>
      </p:sp>
      <p:sp>
        <p:nvSpPr>
          <p:cNvPr id="639" name="Google Shape;639;p65"/>
          <p:cNvSpPr txBox="1"/>
          <p:nvPr/>
        </p:nvSpPr>
        <p:spPr>
          <a:xfrm>
            <a:off x="3275856" y="6176963"/>
            <a:ext cx="5669081"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ja-JP" sz="1800" b="1" i="0" u="none" strike="noStrike" cap="none">
                <a:solidFill>
                  <a:schemeClr val="dk1"/>
                </a:solidFill>
                <a:latin typeface="Calibri"/>
                <a:ea typeface="Calibri"/>
                <a:cs typeface="Calibri"/>
                <a:sym typeface="Calibri"/>
              </a:rPr>
              <a:t>Diagnosis of Primary Open Angle Glaucoma: WGA consensus series - 10</a:t>
            </a:r>
            <a:endParaRPr/>
          </a:p>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677705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小括</a:t>
            </a:r>
            <a:endParaRPr lang="en-US" dirty="0"/>
          </a:p>
        </p:txBody>
      </p:sp>
      <p:sp>
        <p:nvSpPr>
          <p:cNvPr id="3" name="Content Placeholder 2"/>
          <p:cNvSpPr>
            <a:spLocks noGrp="1"/>
          </p:cNvSpPr>
          <p:nvPr>
            <p:ph idx="1"/>
          </p:nvPr>
        </p:nvSpPr>
        <p:spPr>
          <a:xfrm>
            <a:off x="628650" y="2129011"/>
            <a:ext cx="8210550" cy="671915"/>
          </a:xfrm>
        </p:spPr>
        <p:txBody>
          <a:bodyPr>
            <a:noAutofit/>
          </a:bodyPr>
          <a:lstStyle/>
          <a:p>
            <a:pPr>
              <a:lnSpc>
                <a:spcPct val="150000"/>
              </a:lnSpc>
            </a:pPr>
            <a:r>
              <a:rPr lang="en-US" sz="3200" dirty="0">
                <a:latin typeface="+mn-ea"/>
              </a:rPr>
              <a:t>HFA10-2</a:t>
            </a:r>
            <a:r>
              <a:rPr lang="ja-JP" altLang="en-US" sz="3200" dirty="0">
                <a:latin typeface="+mn-ea"/>
              </a:rPr>
              <a:t>による</a:t>
            </a:r>
            <a:r>
              <a:rPr lang="en-US" sz="3200" dirty="0">
                <a:latin typeface="+mn-ea"/>
              </a:rPr>
              <a:t>RGC</a:t>
            </a:r>
            <a:r>
              <a:rPr lang="ja-JP" altLang="en-US" sz="3200" dirty="0">
                <a:latin typeface="+mn-ea"/>
              </a:rPr>
              <a:t>推定は臨床的に有用性</a:t>
            </a:r>
            <a:r>
              <a:rPr lang="ja-JP" altLang="en-US" sz="3200">
                <a:latin typeface="+mn-ea"/>
              </a:rPr>
              <a:t>がある</a:t>
            </a:r>
            <a:endParaRPr lang="en-US" altLang="ja-JP" sz="3200" dirty="0">
              <a:latin typeface="+mn-ea"/>
            </a:endParaRPr>
          </a:p>
          <a:p>
            <a:pPr>
              <a:lnSpc>
                <a:spcPct val="150000"/>
              </a:lnSpc>
            </a:pPr>
            <a:r>
              <a:rPr lang="en-US" altLang="ja-JP" sz="3200" dirty="0">
                <a:latin typeface="+mn-ea"/>
              </a:rPr>
              <a:t>Displacement</a:t>
            </a:r>
            <a:r>
              <a:rPr lang="ja-JP" altLang="en-US" sz="3200">
                <a:latin typeface="+mn-ea"/>
              </a:rPr>
              <a:t>は、中心</a:t>
            </a:r>
            <a:r>
              <a:rPr lang="en-US" altLang="ja-JP" sz="3200" dirty="0">
                <a:latin typeface="+mn-ea"/>
              </a:rPr>
              <a:t>10</a:t>
            </a:r>
            <a:r>
              <a:rPr lang="ja-JP" altLang="en-US" sz="3200">
                <a:latin typeface="+mn-ea"/>
              </a:rPr>
              <a:t>度の</a:t>
            </a:r>
            <a:r>
              <a:rPr lang="en-US" altLang="ja-JP" sz="3200" dirty="0">
                <a:latin typeface="+mn-ea"/>
              </a:rPr>
              <a:t>RGC_HFA</a:t>
            </a:r>
            <a:r>
              <a:rPr lang="ja-JP" altLang="en-US" sz="3200" dirty="0">
                <a:latin typeface="+mn-ea"/>
              </a:rPr>
              <a:t>と</a:t>
            </a:r>
            <a:r>
              <a:rPr lang="en-US" altLang="ja-JP" sz="3200" dirty="0">
                <a:latin typeface="+mn-ea"/>
              </a:rPr>
              <a:t>RGC_OCT</a:t>
            </a:r>
            <a:r>
              <a:rPr lang="ja-JP" altLang="en-US" sz="3200" dirty="0">
                <a:latin typeface="+mn-ea"/>
              </a:rPr>
              <a:t>の整合性を</a:t>
            </a:r>
            <a:r>
              <a:rPr lang="ja-JP" altLang="en-US" sz="3200">
                <a:latin typeface="+mn-ea"/>
              </a:rPr>
              <a:t>改善する</a:t>
            </a:r>
            <a:endParaRPr lang="en-US" altLang="ja-JP" sz="3200" dirty="0">
              <a:latin typeface="+mn-ea"/>
            </a:endParaRPr>
          </a:p>
          <a:p>
            <a:endParaRPr lang="en-US" altLang="ja-JP" sz="3200" dirty="0">
              <a:latin typeface="+mn-ea"/>
            </a:endParaRPr>
          </a:p>
          <a:p>
            <a:endParaRPr lang="en-US" altLang="ja-JP" sz="3200" dirty="0">
              <a:latin typeface="+mn-ea"/>
            </a:endParaRPr>
          </a:p>
          <a:p>
            <a:endParaRPr lang="en-US" altLang="ja-JP" sz="3200" dirty="0">
              <a:latin typeface="+mn-ea"/>
            </a:endParaRPr>
          </a:p>
          <a:p>
            <a:pPr marL="0" indent="0">
              <a:buNone/>
            </a:pPr>
            <a:endParaRPr lang="en-US" altLang="ja-JP" sz="3200" dirty="0">
              <a:latin typeface="+mn-ea"/>
            </a:endParaRPr>
          </a:p>
          <a:p>
            <a:pPr marL="0" indent="0">
              <a:buNone/>
            </a:pPr>
            <a:endParaRPr lang="ja-JP" altLang="en-US" sz="3200" dirty="0">
              <a:latin typeface="+mn-ea"/>
            </a:endParaRPr>
          </a:p>
        </p:txBody>
      </p:sp>
    </p:spTree>
    <p:extLst>
      <p:ext uri="{BB962C8B-B14F-4D97-AF65-F5344CB8AC3E}">
        <p14:creationId xmlns:p14="http://schemas.microsoft.com/office/powerpoint/2010/main" val="40474391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9CFED6-A564-A449-9750-EC816C0F4FF6}"/>
              </a:ext>
            </a:extLst>
          </p:cNvPr>
          <p:cNvSpPr>
            <a:spLocks noGrp="1"/>
          </p:cNvSpPr>
          <p:nvPr>
            <p:ph type="title"/>
          </p:nvPr>
        </p:nvSpPr>
        <p:spPr/>
        <p:txBody>
          <a:bodyPr/>
          <a:lstStyle/>
          <a:p>
            <a:r>
              <a:rPr kumimoji="1" lang="ja-JP" altLang="en-US"/>
              <a:t>結論</a:t>
            </a:r>
          </a:p>
        </p:txBody>
      </p:sp>
      <p:sp>
        <p:nvSpPr>
          <p:cNvPr id="3" name="テキスト プレースホルダー 2">
            <a:extLst>
              <a:ext uri="{FF2B5EF4-FFF2-40B4-BE49-F238E27FC236}">
                <a16:creationId xmlns:a16="http://schemas.microsoft.com/office/drawing/2014/main" id="{39F0AB06-59B0-0144-A522-544B6308CDDE}"/>
              </a:ext>
            </a:extLst>
          </p:cNvPr>
          <p:cNvSpPr>
            <a:spLocks noGrp="1"/>
          </p:cNvSpPr>
          <p:nvPr>
            <p:ph type="body" idx="1"/>
          </p:nvPr>
        </p:nvSpPr>
        <p:spPr/>
        <p:txBody>
          <a:bodyPr/>
          <a:lstStyle/>
          <a:p>
            <a:r>
              <a:rPr lang="ja-JP" altLang="en-US">
                <a:latin typeface="+mn-ea"/>
              </a:rPr>
              <a:t>完全な</a:t>
            </a:r>
            <a:r>
              <a:rPr lang="en-US" altLang="ja-JP" dirty="0">
                <a:latin typeface="+mn-ea"/>
              </a:rPr>
              <a:t>SFR</a:t>
            </a:r>
            <a:r>
              <a:rPr lang="ja-JP" altLang="en-US">
                <a:latin typeface="+mn-ea"/>
              </a:rPr>
              <a:t>はありえない</a:t>
            </a:r>
            <a:endParaRPr lang="en-US" altLang="ja-JP" dirty="0">
              <a:latin typeface="+mn-ea"/>
            </a:endParaRPr>
          </a:p>
          <a:p>
            <a:r>
              <a:rPr lang="ja-JP" altLang="en-US">
                <a:latin typeface="+mn-ea"/>
              </a:rPr>
              <a:t>今後も機能と構造の対応の理解が必要</a:t>
            </a:r>
            <a:endParaRPr lang="en-US" altLang="ja-JP" dirty="0">
              <a:latin typeface="+mn-ea"/>
            </a:endParaRPr>
          </a:p>
          <a:p>
            <a:endParaRPr kumimoji="1" lang="ja-JP" altLang="en-US"/>
          </a:p>
        </p:txBody>
      </p:sp>
    </p:spTree>
    <p:extLst>
      <p:ext uri="{BB962C8B-B14F-4D97-AF65-F5344CB8AC3E}">
        <p14:creationId xmlns:p14="http://schemas.microsoft.com/office/powerpoint/2010/main" val="285838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7"/>
          <p:cNvSpPr txBox="1">
            <a:spLocks noGrp="1"/>
          </p:cNvSpPr>
          <p:nvPr>
            <p:ph type="title"/>
          </p:nvPr>
        </p:nvSpPr>
        <p:spPr>
          <a:xfrm>
            <a:off x="628649" y="214769"/>
            <a:ext cx="78867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1100"/>
              <a:buFont typeface="Calibri"/>
              <a:buNone/>
            </a:pPr>
            <a:r>
              <a:rPr lang="ja-JP" sz="4400" b="0" i="0" u="none" strike="noStrike" cap="none">
                <a:solidFill>
                  <a:schemeClr val="dk1"/>
                </a:solidFill>
                <a:latin typeface="Cambria"/>
                <a:ea typeface="Cambria"/>
                <a:cs typeface="Cambria"/>
                <a:sym typeface="Cambria"/>
              </a:rPr>
              <a:t>緑内障の検査</a:t>
            </a:r>
            <a:endParaRPr dirty="0"/>
          </a:p>
        </p:txBody>
      </p:sp>
      <p:sp>
        <p:nvSpPr>
          <p:cNvPr id="164" name="Google Shape;164;p17"/>
          <p:cNvSpPr txBox="1"/>
          <p:nvPr/>
        </p:nvSpPr>
        <p:spPr>
          <a:xfrm>
            <a:off x="4207112" y="2502769"/>
            <a:ext cx="4637343"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Quattrocento Sans"/>
              <a:buNone/>
            </a:pPr>
            <a:r>
              <a:rPr lang="ja-JP" sz="3200" b="0" i="0" u="none" strike="noStrike" cap="none">
                <a:solidFill>
                  <a:schemeClr val="dk1"/>
                </a:solidFill>
                <a:latin typeface="Cambria"/>
                <a:ea typeface="Cambria"/>
                <a:cs typeface="Cambria"/>
                <a:sym typeface="Cambria"/>
              </a:rPr>
              <a:t>静的視野検査：</a:t>
            </a:r>
            <a:r>
              <a:rPr lang="en-US" altLang="ja-JP" sz="3200" dirty="0">
                <a:solidFill>
                  <a:schemeClr val="dk1"/>
                </a:solidFill>
                <a:latin typeface="Cambria"/>
                <a:ea typeface="Cambria"/>
                <a:cs typeface="Cambria"/>
                <a:sym typeface="Cambria"/>
              </a:rPr>
              <a:t>HFA</a:t>
            </a:r>
            <a:endParaRPr sz="3200" b="0" i="0" u="none" strike="noStrike" cap="none" dirty="0">
              <a:solidFill>
                <a:schemeClr val="dk1"/>
              </a:solidFill>
              <a:latin typeface="Cambria"/>
              <a:ea typeface="Cambria"/>
              <a:cs typeface="Cambria"/>
              <a:sym typeface="Cambria"/>
            </a:endParaRPr>
          </a:p>
        </p:txBody>
      </p:sp>
      <p:sp>
        <p:nvSpPr>
          <p:cNvPr id="165" name="Google Shape;165;p17"/>
          <p:cNvSpPr txBox="1"/>
          <p:nvPr/>
        </p:nvSpPr>
        <p:spPr>
          <a:xfrm>
            <a:off x="4207110" y="5181786"/>
            <a:ext cx="4794999" cy="611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Quattrocento Sans"/>
              <a:buNone/>
            </a:pPr>
            <a:r>
              <a:rPr lang="ja-JP" sz="3200" b="0" i="0" u="none" strike="noStrike" cap="none">
                <a:solidFill>
                  <a:schemeClr val="dk1"/>
                </a:solidFill>
                <a:latin typeface="Cambria"/>
                <a:ea typeface="Cambria"/>
                <a:cs typeface="Cambria"/>
                <a:sym typeface="Cambria"/>
              </a:rPr>
              <a:t>光干渉断層計：</a:t>
            </a:r>
            <a:r>
              <a:rPr lang="en-US" altLang="ja-JP" sz="3200" dirty="0">
                <a:solidFill>
                  <a:schemeClr val="dk1"/>
                </a:solidFill>
                <a:latin typeface="Cambria"/>
                <a:ea typeface="Cambria"/>
                <a:cs typeface="Cambria"/>
                <a:sym typeface="Cambria"/>
              </a:rPr>
              <a:t>OCT</a:t>
            </a:r>
          </a:p>
        </p:txBody>
      </p:sp>
      <p:sp>
        <p:nvSpPr>
          <p:cNvPr id="166" name="Google Shape;166;p17"/>
          <p:cNvSpPr txBox="1"/>
          <p:nvPr/>
        </p:nvSpPr>
        <p:spPr>
          <a:xfrm>
            <a:off x="4207112" y="1469594"/>
            <a:ext cx="1041565" cy="584775"/>
          </a:xfrm>
          <a:prstGeom prst="rect">
            <a:avLst/>
          </a:prstGeom>
          <a:solidFill>
            <a:srgbClr val="FFFF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Quattrocento Sans"/>
              <a:buNone/>
            </a:pPr>
            <a:r>
              <a:rPr lang="ja-JP" sz="3200" b="0" i="0" u="none" strike="noStrike" cap="none">
                <a:solidFill>
                  <a:schemeClr val="dk1"/>
                </a:solidFill>
                <a:latin typeface="Cambria"/>
                <a:ea typeface="Cambria"/>
                <a:cs typeface="Cambria"/>
                <a:sym typeface="Cambria"/>
              </a:rPr>
              <a:t>機能</a:t>
            </a:r>
            <a:endParaRPr sz="3200" b="0" i="0" u="none" strike="noStrike" cap="none">
              <a:solidFill>
                <a:schemeClr val="dk1"/>
              </a:solidFill>
              <a:latin typeface="Cambria"/>
              <a:ea typeface="Cambria"/>
              <a:cs typeface="Cambria"/>
              <a:sym typeface="Cambria"/>
            </a:endParaRPr>
          </a:p>
        </p:txBody>
      </p:sp>
      <p:sp>
        <p:nvSpPr>
          <p:cNvPr id="167" name="Google Shape;167;p17"/>
          <p:cNvSpPr txBox="1"/>
          <p:nvPr/>
        </p:nvSpPr>
        <p:spPr>
          <a:xfrm>
            <a:off x="4207111" y="4365103"/>
            <a:ext cx="1041565" cy="584775"/>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Quattrocento Sans"/>
              <a:buNone/>
            </a:pPr>
            <a:r>
              <a:rPr lang="ja-JP" sz="3200" b="0" i="0" u="none" strike="noStrike" cap="none">
                <a:solidFill>
                  <a:srgbClr val="FFFFFF"/>
                </a:solidFill>
                <a:latin typeface="Cambria"/>
                <a:ea typeface="Cambria"/>
                <a:cs typeface="Cambria"/>
                <a:sym typeface="Cambria"/>
              </a:rPr>
              <a:t>構造</a:t>
            </a:r>
            <a:endParaRPr sz="3200" b="0" i="0" u="none" strike="noStrike" cap="none">
              <a:solidFill>
                <a:srgbClr val="FFFFFF"/>
              </a:solidFill>
              <a:latin typeface="Cambria"/>
              <a:ea typeface="Cambria"/>
              <a:cs typeface="Cambria"/>
              <a:sym typeface="Cambria"/>
            </a:endParaRPr>
          </a:p>
        </p:txBody>
      </p:sp>
      <p:pic>
        <p:nvPicPr>
          <p:cNvPr id="168" name="Google Shape;168;p17"/>
          <p:cNvPicPr preferRelativeResize="0"/>
          <p:nvPr/>
        </p:nvPicPr>
        <p:blipFill>
          <a:blip r:embed="rId3">
            <a:alphaModFix/>
          </a:blip>
          <a:stretch>
            <a:fillRect/>
          </a:stretch>
        </p:blipFill>
        <p:spPr>
          <a:xfrm>
            <a:off x="1243578" y="1535182"/>
            <a:ext cx="2519972" cy="2519972"/>
          </a:xfrm>
          <a:prstGeom prst="rect">
            <a:avLst/>
          </a:prstGeom>
          <a:noFill/>
          <a:ln>
            <a:noFill/>
          </a:ln>
        </p:spPr>
      </p:pic>
      <p:pic>
        <p:nvPicPr>
          <p:cNvPr id="169" name="Google Shape;169;p17"/>
          <p:cNvPicPr preferRelativeResize="0"/>
          <p:nvPr/>
        </p:nvPicPr>
        <p:blipFill>
          <a:blip r:embed="rId4">
            <a:alphaModFix/>
          </a:blip>
          <a:stretch>
            <a:fillRect/>
          </a:stretch>
        </p:blipFill>
        <p:spPr>
          <a:xfrm>
            <a:off x="838200" y="4207554"/>
            <a:ext cx="3330728" cy="2498046"/>
          </a:xfrm>
          <a:prstGeom prst="rect">
            <a:avLst/>
          </a:prstGeom>
          <a:noFill/>
          <a:ln>
            <a:noFill/>
          </a:ln>
        </p:spPr>
      </p:pic>
    </p:spTree>
    <p:extLst>
      <p:ext uri="{BB962C8B-B14F-4D97-AF65-F5344CB8AC3E}">
        <p14:creationId xmlns:p14="http://schemas.microsoft.com/office/powerpoint/2010/main" val="21654792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F35305-4364-3A49-B9CE-913DA3FDBEFB}"/>
              </a:ext>
            </a:extLst>
          </p:cNvPr>
          <p:cNvSpPr>
            <a:spLocks noGrp="1"/>
          </p:cNvSpPr>
          <p:nvPr>
            <p:ph type="title"/>
          </p:nvPr>
        </p:nvSpPr>
        <p:spPr>
          <a:xfrm>
            <a:off x="557213" y="2174738"/>
            <a:ext cx="7886700" cy="1325700"/>
          </a:xfrm>
        </p:spPr>
        <p:txBody>
          <a:bodyPr/>
          <a:lstStyle/>
          <a:p>
            <a:r>
              <a:rPr kumimoji="1" lang="en-US" altLang="ja-JP" dirty="0"/>
              <a:t>24−2c </a:t>
            </a:r>
            <a:r>
              <a:rPr kumimoji="1" lang="ja-JP" altLang="en-US"/>
              <a:t>測定点</a:t>
            </a:r>
          </a:p>
        </p:txBody>
      </p:sp>
    </p:spTree>
    <p:extLst>
      <p:ext uri="{BB962C8B-B14F-4D97-AF65-F5344CB8AC3E}">
        <p14:creationId xmlns:p14="http://schemas.microsoft.com/office/powerpoint/2010/main" val="6104561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FEF639CA-F909-AC45-916C-5E40DE06AF1B}"/>
              </a:ext>
            </a:extLst>
          </p:cNvPr>
          <p:cNvPicPr>
            <a:picLocks noChangeAspect="1"/>
          </p:cNvPicPr>
          <p:nvPr/>
        </p:nvPicPr>
        <p:blipFill>
          <a:blip r:embed="rId2"/>
          <a:stretch>
            <a:fillRect/>
          </a:stretch>
        </p:blipFill>
        <p:spPr>
          <a:xfrm>
            <a:off x="914400" y="685800"/>
            <a:ext cx="7315200" cy="5486400"/>
          </a:xfrm>
          <a:prstGeom prst="rect">
            <a:avLst/>
          </a:prstGeom>
        </p:spPr>
      </p:pic>
      <p:pic>
        <p:nvPicPr>
          <p:cNvPr id="6" name="図 5">
            <a:extLst>
              <a:ext uri="{FF2B5EF4-FFF2-40B4-BE49-F238E27FC236}">
                <a16:creationId xmlns:a16="http://schemas.microsoft.com/office/drawing/2014/main" id="{853696B6-789B-C74B-8B90-3B8D679F1B39}"/>
              </a:ext>
            </a:extLst>
          </p:cNvPr>
          <p:cNvPicPr>
            <a:picLocks noChangeAspect="1"/>
          </p:cNvPicPr>
          <p:nvPr/>
        </p:nvPicPr>
        <p:blipFill>
          <a:blip r:embed="rId3"/>
          <a:stretch>
            <a:fillRect/>
          </a:stretch>
        </p:blipFill>
        <p:spPr>
          <a:xfrm>
            <a:off x="914400" y="685800"/>
            <a:ext cx="7315200" cy="5486400"/>
          </a:xfrm>
          <a:prstGeom prst="rect">
            <a:avLst/>
          </a:prstGeom>
        </p:spPr>
      </p:pic>
      <p:sp>
        <p:nvSpPr>
          <p:cNvPr id="2" name="タイトル 1">
            <a:extLst>
              <a:ext uri="{FF2B5EF4-FFF2-40B4-BE49-F238E27FC236}">
                <a16:creationId xmlns:a16="http://schemas.microsoft.com/office/drawing/2014/main" id="{B4DA9356-6469-824B-8C17-12AA5B23D44D}"/>
              </a:ext>
            </a:extLst>
          </p:cNvPr>
          <p:cNvSpPr>
            <a:spLocks noGrp="1"/>
          </p:cNvSpPr>
          <p:nvPr>
            <p:ph type="title"/>
          </p:nvPr>
        </p:nvSpPr>
        <p:spPr/>
        <p:txBody>
          <a:bodyPr/>
          <a:lstStyle/>
          <a:p>
            <a:r>
              <a:rPr kumimoji="1" lang="en-US" altLang="ja-JP" dirty="0"/>
              <a:t>24-2c</a:t>
            </a:r>
            <a:r>
              <a:rPr kumimoji="1" lang="ja-JP" altLang="en-US"/>
              <a:t>配列</a:t>
            </a:r>
            <a:r>
              <a:rPr kumimoji="1" lang="en-US" altLang="ja-JP" dirty="0"/>
              <a:t> (R)</a:t>
            </a:r>
            <a:endParaRPr kumimoji="1" lang="ja-JP" altLang="en-US"/>
          </a:p>
        </p:txBody>
      </p:sp>
      <p:sp>
        <p:nvSpPr>
          <p:cNvPr id="7" name="テキスト ボックス 6">
            <a:extLst>
              <a:ext uri="{FF2B5EF4-FFF2-40B4-BE49-F238E27FC236}">
                <a16:creationId xmlns:a16="http://schemas.microsoft.com/office/drawing/2014/main" id="{0E1BE2C0-1512-E642-ACD5-A79C228F2C3F}"/>
              </a:ext>
            </a:extLst>
          </p:cNvPr>
          <p:cNvSpPr txBox="1"/>
          <p:nvPr/>
        </p:nvSpPr>
        <p:spPr>
          <a:xfrm>
            <a:off x="1851949" y="5829964"/>
            <a:ext cx="5440101"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kumimoji="1" lang="ja-JP" altLang="en-US" sz="2400"/>
              <a:t>・</a:t>
            </a:r>
            <a:r>
              <a:rPr kumimoji="1" lang="en-US" altLang="ja-JP" sz="2400" dirty="0"/>
              <a:t>24-2</a:t>
            </a:r>
            <a:r>
              <a:rPr kumimoji="1" lang="ja-JP" altLang="en-US" sz="2400"/>
              <a:t>測定点に</a:t>
            </a:r>
            <a:r>
              <a:rPr kumimoji="1" lang="en-US" altLang="ja-JP" sz="2400" dirty="0"/>
              <a:t>10-2</a:t>
            </a:r>
            <a:r>
              <a:rPr kumimoji="1" lang="ja-JP" altLang="en-US" sz="2400"/>
              <a:t>の</a:t>
            </a:r>
            <a:r>
              <a:rPr kumimoji="1" lang="en-US" altLang="ja-JP" sz="2400" dirty="0"/>
              <a:t>10</a:t>
            </a:r>
            <a:r>
              <a:rPr kumimoji="1" lang="ja-JP" altLang="en-US" sz="2400"/>
              <a:t>測定点を追加</a:t>
            </a:r>
          </a:p>
        </p:txBody>
      </p:sp>
    </p:spTree>
    <p:extLst>
      <p:ext uri="{BB962C8B-B14F-4D97-AF65-F5344CB8AC3E}">
        <p14:creationId xmlns:p14="http://schemas.microsoft.com/office/powerpoint/2010/main" val="3050280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Shape 145"/>
          <p:cNvSpPr txBox="1"/>
          <p:nvPr/>
        </p:nvSpPr>
        <p:spPr>
          <a:xfrm>
            <a:off x="451327" y="1836730"/>
            <a:ext cx="8356664" cy="2155448"/>
          </a:xfrm>
          <a:prstGeom prst="rect">
            <a:avLst/>
          </a:prstGeom>
          <a:noFill/>
          <a:ln>
            <a:noFill/>
          </a:ln>
        </p:spPr>
        <p:txBody>
          <a:bodyPr lIns="68569" tIns="34275" rIns="68569" bIns="34275" anchor="t" anchorCtr="0">
            <a:noAutofit/>
          </a:bodyPr>
          <a:lstStyle/>
          <a:p>
            <a:pPr>
              <a:lnSpc>
                <a:spcPct val="200000"/>
              </a:lnSpc>
              <a:buSzPct val="25000"/>
            </a:pPr>
            <a:r>
              <a:rPr lang="ja-JP" altLang="en-US" sz="2400">
                <a:latin typeface="+mn-ea"/>
                <a:cs typeface="Calibri" panose="020F0502020204030204" pitchFamily="34" charset="0"/>
                <a:sym typeface="Arial"/>
              </a:rPr>
              <a:t>広義</a:t>
            </a:r>
            <a:r>
              <a:rPr lang="en-US" altLang="ja-JP" sz="2400" dirty="0">
                <a:latin typeface="+mn-ea"/>
                <a:cs typeface="Calibri" panose="020F0502020204030204" pitchFamily="34" charset="0"/>
                <a:sym typeface="Arial"/>
              </a:rPr>
              <a:t>POAG</a:t>
            </a:r>
            <a:r>
              <a:rPr lang="ja-JP" altLang="en-US" sz="2400" dirty="0">
                <a:latin typeface="+mn-ea"/>
                <a:cs typeface="Calibri" panose="020F0502020204030204" pitchFamily="34" charset="0"/>
                <a:sym typeface="Arial"/>
              </a:rPr>
              <a:t>　</a:t>
            </a:r>
            <a:r>
              <a:rPr lang="en-US" altLang="ja-JP" sz="2400" dirty="0">
                <a:latin typeface="+mn-ea"/>
                <a:cs typeface="Calibri" panose="020F0502020204030204" pitchFamily="34" charset="0"/>
              </a:rPr>
              <a:t>131</a:t>
            </a:r>
            <a:r>
              <a:rPr lang="ja-JP" altLang="en-US" sz="2400">
                <a:latin typeface="+mn-ea"/>
                <a:cs typeface="Calibri" panose="020F0502020204030204" pitchFamily="34" charset="0"/>
                <a:sym typeface="Arial"/>
              </a:rPr>
              <a:t>症例、</a:t>
            </a:r>
            <a:r>
              <a:rPr lang="en-US" altLang="ja-JP" sz="2400" dirty="0">
                <a:latin typeface="+mn-ea"/>
                <a:cs typeface="Calibri" panose="020F0502020204030204" pitchFamily="34" charset="0"/>
                <a:sym typeface="Arial"/>
              </a:rPr>
              <a:t>131</a:t>
            </a:r>
            <a:r>
              <a:rPr lang="ja-JP" altLang="en-US" sz="2400">
                <a:latin typeface="+mn-ea"/>
                <a:cs typeface="Calibri" panose="020F0502020204030204" pitchFamily="34" charset="0"/>
                <a:sym typeface="Arial"/>
              </a:rPr>
              <a:t>眼</a:t>
            </a:r>
            <a:endParaRPr lang="en-US" altLang="ja-JP" sz="2400" dirty="0">
              <a:latin typeface="+mn-ea"/>
              <a:cs typeface="Calibri" panose="020F0502020204030204" pitchFamily="34" charset="0"/>
              <a:sym typeface="Arial"/>
            </a:endParaRPr>
          </a:p>
          <a:p>
            <a:pPr>
              <a:lnSpc>
                <a:spcPct val="200000"/>
              </a:lnSpc>
              <a:buSzPct val="25000"/>
            </a:pPr>
            <a:r>
              <a:rPr lang="en-US" sz="2000" dirty="0">
                <a:latin typeface="+mn-ea"/>
                <a:cs typeface="Calibri" panose="020F0502020204030204" pitchFamily="34" charset="0"/>
                <a:sym typeface="Arial"/>
              </a:rPr>
              <a:t>2009年9月から2017年6月</a:t>
            </a:r>
            <a:r>
              <a:rPr lang="ja-JP" altLang="en-US" sz="2000" dirty="0">
                <a:latin typeface="+mn-ea"/>
                <a:cs typeface="Calibri" panose="020F0502020204030204" pitchFamily="34" charset="0"/>
                <a:sym typeface="Arial"/>
              </a:rPr>
              <a:t>　東京慈恵会医科大学緑内障外来</a:t>
            </a:r>
            <a:endParaRPr lang="en-US" altLang="ja-JP" sz="2000" dirty="0">
              <a:latin typeface="+mn-ea"/>
              <a:cs typeface="Calibri" panose="020F0502020204030204" pitchFamily="34" charset="0"/>
              <a:sym typeface="Arial"/>
            </a:endParaRPr>
          </a:p>
          <a:p>
            <a:pPr lvl="0">
              <a:lnSpc>
                <a:spcPct val="200000"/>
              </a:lnSpc>
              <a:buSzPct val="25000"/>
            </a:pPr>
            <a:r>
              <a:rPr lang="en-US" altLang="ja-JP" sz="2000" dirty="0">
                <a:latin typeface="+mn-ea"/>
                <a:cs typeface="Calibri" panose="020F0502020204030204" pitchFamily="34" charset="0"/>
              </a:rPr>
              <a:t>HFA10-2</a:t>
            </a:r>
            <a:r>
              <a:rPr lang="ja-JP" altLang="en-US" sz="2000" dirty="0">
                <a:latin typeface="+mn-ea"/>
                <a:cs typeface="Calibri" panose="020F0502020204030204" pitchFamily="34" charset="0"/>
              </a:rPr>
              <a:t>と</a:t>
            </a:r>
            <a:r>
              <a:rPr lang="en-US" altLang="ja-JP" sz="2000" dirty="0">
                <a:latin typeface="+mn-ea"/>
                <a:cs typeface="Calibri" panose="020F0502020204030204" pitchFamily="34" charset="0"/>
                <a:sym typeface="Arial"/>
              </a:rPr>
              <a:t>OCT</a:t>
            </a:r>
            <a:r>
              <a:rPr lang="ja-JP" altLang="en-US" sz="2000" dirty="0">
                <a:latin typeface="+mn-ea"/>
                <a:cs typeface="Calibri" panose="020F0502020204030204" pitchFamily="34" charset="0"/>
                <a:sym typeface="Arial"/>
              </a:rPr>
              <a:t>を同日に測定</a:t>
            </a:r>
            <a:endParaRPr lang="en-US" altLang="ja-JP" sz="2000" dirty="0">
              <a:latin typeface="+mn-ea"/>
              <a:cs typeface="Calibri" panose="020F0502020204030204" pitchFamily="34" charset="0"/>
              <a:sym typeface="Arial"/>
            </a:endParaRPr>
          </a:p>
          <a:p>
            <a:pPr lvl="0">
              <a:lnSpc>
                <a:spcPct val="200000"/>
              </a:lnSpc>
              <a:buSzPct val="25000"/>
            </a:pPr>
            <a:r>
              <a:rPr lang="en-US" altLang="ja-JP" sz="2000" dirty="0">
                <a:latin typeface="+mn-ea"/>
                <a:cs typeface="Calibri" panose="020F0502020204030204" pitchFamily="34" charset="0"/>
                <a:sym typeface="Arial"/>
              </a:rPr>
              <a:t>HFA10-2</a:t>
            </a:r>
            <a:r>
              <a:rPr lang="ja-JP" altLang="en-US" sz="2000" dirty="0">
                <a:latin typeface="+mn-ea"/>
                <a:cs typeface="Calibri" panose="020F0502020204030204" pitchFamily="34" charset="0"/>
                <a:sym typeface="Arial"/>
              </a:rPr>
              <a:t>の</a:t>
            </a:r>
            <a:r>
              <a:rPr lang="ja-JP" altLang="en-US" sz="2000" dirty="0">
                <a:latin typeface="+mn-ea"/>
                <a:cs typeface="Calibri" panose="020F0502020204030204" pitchFamily="34" charset="0"/>
              </a:rPr>
              <a:t>信頼性指標と</a:t>
            </a:r>
            <a:r>
              <a:rPr lang="en-US" altLang="ja-JP" sz="2000" dirty="0">
                <a:latin typeface="+mn-ea"/>
                <a:cs typeface="Calibri" panose="020F0502020204030204" pitchFamily="34" charset="0"/>
              </a:rPr>
              <a:t>OCT</a:t>
            </a:r>
            <a:r>
              <a:rPr lang="ja-JP" altLang="en-US" sz="2000" dirty="0">
                <a:latin typeface="+mn-ea"/>
                <a:cs typeface="Calibri" panose="020F0502020204030204" pitchFamily="34" charset="0"/>
              </a:rPr>
              <a:t>基準を満たす*</a:t>
            </a:r>
            <a:endParaRPr lang="en-US" sz="2400" dirty="0">
              <a:latin typeface="+mn-ea"/>
              <a:cs typeface="Calibri" panose="020F0502020204030204" pitchFamily="34" charset="0"/>
              <a:sym typeface="Arial"/>
            </a:endParaRPr>
          </a:p>
        </p:txBody>
      </p:sp>
      <p:sp>
        <p:nvSpPr>
          <p:cNvPr id="2" name="テキスト ボックス 1"/>
          <p:cNvSpPr txBox="1"/>
          <p:nvPr/>
        </p:nvSpPr>
        <p:spPr>
          <a:xfrm>
            <a:off x="1013605" y="5394154"/>
            <a:ext cx="7232108"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HFA</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の信頼性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固視不良</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20%</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未満、偽陽性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15%</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未満、偽陰性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33%</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a:t>
            </a:r>
          </a:p>
          <a:p>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OCT</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image quality 5/10 </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以上、複数回撮像のうち最良の画像を選択）</a:t>
            </a:r>
          </a:p>
        </p:txBody>
      </p:sp>
      <p:sp>
        <p:nvSpPr>
          <p:cNvPr id="3" name="タイトル 2"/>
          <p:cNvSpPr>
            <a:spLocks noGrp="1"/>
          </p:cNvSpPr>
          <p:nvPr>
            <p:ph type="title"/>
          </p:nvPr>
        </p:nvSpPr>
        <p:spPr>
          <a:xfrm>
            <a:off x="628649" y="296664"/>
            <a:ext cx="8002021" cy="945850"/>
          </a:xfrm>
        </p:spPr>
        <p:txBody>
          <a:bodyPr/>
          <a:lstStyle/>
          <a:p>
            <a:pPr algn="ctr"/>
            <a:r>
              <a:rPr kumimoji="1" lang="ja-JP" altLang="en-US" dirty="0">
                <a:solidFill>
                  <a:schemeClr val="tx1"/>
                </a:solidFill>
              </a:rPr>
              <a:t>対象</a:t>
            </a:r>
          </a:p>
        </p:txBody>
      </p:sp>
    </p:spTree>
    <p:extLst>
      <p:ext uri="{BB962C8B-B14F-4D97-AF65-F5344CB8AC3E}">
        <p14:creationId xmlns:p14="http://schemas.microsoft.com/office/powerpoint/2010/main" val="18864791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graphicFrame>
        <p:nvGraphicFramePr>
          <p:cNvPr id="176" name="Shape 176"/>
          <p:cNvGraphicFramePr/>
          <p:nvPr>
            <p:extLst>
              <p:ext uri="{D42A27DB-BD31-4B8C-83A1-F6EECF244321}">
                <p14:modId xmlns:p14="http://schemas.microsoft.com/office/powerpoint/2010/main" val="1838441585"/>
              </p:ext>
            </p:extLst>
          </p:nvPr>
        </p:nvGraphicFramePr>
        <p:xfrm>
          <a:off x="1803030" y="1500206"/>
          <a:ext cx="5300373" cy="4285399"/>
        </p:xfrm>
        <a:graphic>
          <a:graphicData uri="http://schemas.openxmlformats.org/drawingml/2006/table">
            <a:tbl>
              <a:tblPr>
                <a:noFill/>
              </a:tblPr>
              <a:tblGrid>
                <a:gridCol w="1444558">
                  <a:extLst>
                    <a:ext uri="{9D8B030D-6E8A-4147-A177-3AD203B41FA5}">
                      <a16:colId xmlns:a16="http://schemas.microsoft.com/office/drawing/2014/main" val="20000"/>
                    </a:ext>
                  </a:extLst>
                </a:gridCol>
                <a:gridCol w="1251763">
                  <a:extLst>
                    <a:ext uri="{9D8B030D-6E8A-4147-A177-3AD203B41FA5}">
                      <a16:colId xmlns:a16="http://schemas.microsoft.com/office/drawing/2014/main" val="20001"/>
                    </a:ext>
                  </a:extLst>
                </a:gridCol>
                <a:gridCol w="1292087">
                  <a:extLst>
                    <a:ext uri="{9D8B030D-6E8A-4147-A177-3AD203B41FA5}">
                      <a16:colId xmlns:a16="http://schemas.microsoft.com/office/drawing/2014/main" val="20002"/>
                    </a:ext>
                  </a:extLst>
                </a:gridCol>
                <a:gridCol w="1311965">
                  <a:extLst>
                    <a:ext uri="{9D8B030D-6E8A-4147-A177-3AD203B41FA5}">
                      <a16:colId xmlns:a16="http://schemas.microsoft.com/office/drawing/2014/main" val="20004"/>
                    </a:ext>
                  </a:extLst>
                </a:gridCol>
              </a:tblGrid>
              <a:tr h="10451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latin typeface="+mn-lt"/>
                          <a:cs typeface="Calibri" panose="020F0502020204030204" pitchFamily="34" charset="0"/>
                        </a:rPr>
                        <a:t>N</a:t>
                      </a:r>
                      <a:r>
                        <a:rPr kumimoji="1" lang="ja-JP" altLang="en-US" sz="1600" dirty="0">
                          <a:latin typeface="+mn-lt"/>
                          <a:cs typeface="Calibri" panose="020F0502020204030204" pitchFamily="34" charset="0"/>
                        </a:rPr>
                        <a:t>＝眼数</a:t>
                      </a:r>
                    </a:p>
                  </a:txBody>
                  <a:tcPr marL="68569" marR="68569" marT="68569" marB="68569" anchor="ctr"/>
                </a:tc>
                <a:tc>
                  <a:txBody>
                    <a:bodyPr/>
                    <a:lstStyle/>
                    <a:p>
                      <a:pPr lvl="0" algn="ctr" rtl="0">
                        <a:spcBef>
                          <a:spcPts val="0"/>
                        </a:spcBef>
                        <a:buNone/>
                      </a:pPr>
                      <a:r>
                        <a:rPr lang="en-US" sz="2000" b="1" dirty="0">
                          <a:solidFill>
                            <a:schemeClr val="tx1"/>
                          </a:solidFill>
                          <a:latin typeface="+mn-lt"/>
                          <a:ea typeface="+mn-ea"/>
                        </a:rPr>
                        <a:t>POAG</a:t>
                      </a:r>
                    </a:p>
                    <a:p>
                      <a:pPr lvl="0" algn="ctr" rtl="0">
                        <a:spcBef>
                          <a:spcPts val="0"/>
                        </a:spcBef>
                        <a:buNone/>
                      </a:pPr>
                      <a:r>
                        <a:rPr lang="en-US" sz="1800" b="1" dirty="0">
                          <a:solidFill>
                            <a:schemeClr val="tx1"/>
                          </a:solidFill>
                          <a:latin typeface="+mn-lt"/>
                          <a:ea typeface="+mn-ea"/>
                        </a:rPr>
                        <a:t>61</a:t>
                      </a: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b="1" dirty="0">
                          <a:solidFill>
                            <a:schemeClr val="tx1"/>
                          </a:solidFill>
                          <a:latin typeface="+mn-lt"/>
                          <a:ea typeface="+mn-ea"/>
                        </a:rPr>
                        <a:t>NTG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a:solidFill>
                            <a:schemeClr val="tx1"/>
                          </a:solidFill>
                          <a:latin typeface="+mn-lt"/>
                          <a:ea typeface="+mn-ea"/>
                        </a:rPr>
                        <a:t>68</a:t>
                      </a: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a:solidFill>
                            <a:schemeClr val="tx1"/>
                          </a:solidFill>
                          <a:latin typeface="+mn-lt"/>
                          <a:ea typeface="+mn-ea"/>
                        </a:rPr>
                        <a:t>All</a:t>
                      </a:r>
                      <a:endParaRPr lang="ja-JP" altLang="en-US" sz="1800" b="1" dirty="0">
                        <a:solidFill>
                          <a:schemeClr val="tx1"/>
                        </a:solidFill>
                        <a:latin typeface="+mn-lt"/>
                        <a:ea typeface="+mn-ea"/>
                      </a:endParaRPr>
                    </a:p>
                    <a:p>
                      <a:pPr lvl="0" algn="ctr" rtl="0">
                        <a:spcBef>
                          <a:spcPts val="0"/>
                        </a:spcBef>
                        <a:buNone/>
                      </a:pPr>
                      <a:r>
                        <a:rPr lang="en-US" altLang="ja-JP" sz="1800" b="1" dirty="0">
                          <a:solidFill>
                            <a:schemeClr val="tx1"/>
                          </a:solidFill>
                          <a:latin typeface="+mn-lt"/>
                          <a:ea typeface="+mn-ea"/>
                        </a:rPr>
                        <a:t>172</a:t>
                      </a:r>
                      <a:endParaRPr sz="1800" b="1" dirty="0">
                        <a:solidFill>
                          <a:schemeClr val="tx1"/>
                        </a:solidFill>
                        <a:latin typeface="+mn-lt"/>
                        <a:ea typeface="+mn-ea"/>
                      </a:endParaRPr>
                    </a:p>
                  </a:txBody>
                  <a:tcPr marL="68569" marR="68569" marT="68569" marB="68569" anchor="ctr"/>
                </a:tc>
                <a:extLst>
                  <a:ext uri="{0D108BD9-81ED-4DB2-BD59-A6C34878D82A}">
                    <a16:rowId xmlns:a16="http://schemas.microsoft.com/office/drawing/2014/main" val="10000"/>
                  </a:ext>
                </a:extLst>
              </a:tr>
              <a:tr h="875926">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latin typeface="游ゴシック Light" panose="020B0300000000000000" pitchFamily="50" charset="-128"/>
                          <a:ea typeface="游ゴシック Light" panose="020B0300000000000000" pitchFamily="50" charset="-128"/>
                        </a:rPr>
                        <a:t>平均年齢</a:t>
                      </a:r>
                      <a:r>
                        <a:rPr lang="en-US" altLang="ja-JP" sz="1600" b="1" dirty="0">
                          <a:solidFill>
                            <a:schemeClr val="tx1"/>
                          </a:solidFill>
                          <a:latin typeface="游ゴシック Light" panose="020B0300000000000000" pitchFamily="50" charset="-128"/>
                          <a:ea typeface="游ゴシック Light" panose="020B0300000000000000" pitchFamily="50" charset="-128"/>
                        </a:rPr>
                        <a:t>(</a:t>
                      </a:r>
                      <a:r>
                        <a:rPr lang="ja-JP" altLang="en-US" sz="1600" b="1" dirty="0">
                          <a:solidFill>
                            <a:schemeClr val="tx1"/>
                          </a:solidFill>
                          <a:latin typeface="游ゴシック Light" panose="020B0300000000000000" pitchFamily="50" charset="-128"/>
                          <a:ea typeface="游ゴシック Light" panose="020B0300000000000000" pitchFamily="50" charset="-128"/>
                        </a:rPr>
                        <a:t>歳</a:t>
                      </a:r>
                      <a:r>
                        <a:rPr lang="en-US" altLang="ja-JP" sz="1600" b="1" dirty="0">
                          <a:solidFill>
                            <a:schemeClr val="tx1"/>
                          </a:solidFill>
                          <a:latin typeface="游ゴシック Light" panose="020B0300000000000000" pitchFamily="50" charset="-128"/>
                          <a:ea typeface="游ゴシック Light" panose="020B0300000000000000" pitchFamily="50" charset="-128"/>
                        </a:rPr>
                        <a:t>)</a:t>
                      </a: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58.4±10.2</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56.7±9.7</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50.2±15.6</a:t>
                      </a:r>
                      <a:endParaRPr lang="ja-JP" altLang="en-US" sz="1800" dirty="0">
                        <a:solidFill>
                          <a:schemeClr val="tx1"/>
                        </a:solidFill>
                        <a:effectLst/>
                      </a:endParaRPr>
                    </a:p>
                  </a:txBody>
                  <a:tcPr marL="59362" marR="59362" marT="59362" marB="59362" anchor="ctr"/>
                </a:tc>
                <a:extLst>
                  <a:ext uri="{0D108BD9-81ED-4DB2-BD59-A6C34878D82A}">
                    <a16:rowId xmlns:a16="http://schemas.microsoft.com/office/drawing/2014/main" val="10001"/>
                  </a:ext>
                </a:extLst>
              </a:tr>
              <a:tr h="796874">
                <a:tc>
                  <a:txBody>
                    <a:bodyPr/>
                    <a:lstStyle/>
                    <a:p>
                      <a:pPr algn="ctr" rtl="0" fontAlgn="t">
                        <a:spcBef>
                          <a:spcPts val="0"/>
                        </a:spcBef>
                        <a:spcAft>
                          <a:spcPts val="0"/>
                        </a:spcAft>
                      </a:pPr>
                      <a:r>
                        <a:rPr lang="zh-CN" altLang="en-US" sz="1600" b="1" i="0" u="none" strike="noStrike" dirty="0">
                          <a:solidFill>
                            <a:schemeClr val="tx1"/>
                          </a:solidFill>
                          <a:effectLst/>
                          <a:latin typeface="游ゴシック Light" panose="020B0300000000000000" pitchFamily="50" charset="-128"/>
                          <a:ea typeface="游ゴシック Light" panose="020B0300000000000000" pitchFamily="50" charset="-128"/>
                        </a:rPr>
                        <a:t>平均等価球面度数</a:t>
                      </a:r>
                      <a:r>
                        <a:rPr lang="en-US" altLang="zh-CN" sz="1600" b="1" i="0" u="none" strike="noStrike" dirty="0">
                          <a:solidFill>
                            <a:schemeClr val="tx1"/>
                          </a:solidFill>
                          <a:effectLst/>
                          <a:latin typeface="游ゴシック Light" panose="020B0300000000000000" pitchFamily="50" charset="-128"/>
                          <a:ea typeface="游ゴシック Light" panose="020B0300000000000000" pitchFamily="50" charset="-128"/>
                        </a:rPr>
                        <a:t>(D)</a:t>
                      </a:r>
                      <a:endParaRPr lang="zh-CN" altLang="en-US" sz="1600" dirty="0">
                        <a:solidFill>
                          <a:schemeClr val="tx1"/>
                        </a:solidFill>
                        <a:effectLst/>
                        <a:latin typeface="游ゴシック Light" panose="020B0300000000000000" pitchFamily="50" charset="-128"/>
                        <a:ea typeface="游ゴシック Light" panose="020B0300000000000000" pitchFamily="50" charset="-128"/>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-5.62±4.1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-4.94±3.3</a:t>
                      </a:r>
                      <a:endParaRPr lang="ja-JP" altLang="en-US" sz="1800" dirty="0">
                        <a:solidFill>
                          <a:schemeClr val="tx1"/>
                        </a:solidFill>
                        <a:effectLst/>
                      </a:endParaRPr>
                    </a:p>
                  </a:txBody>
                  <a:tcPr marL="59362" marR="59362" marT="59362" marB="59362" anchor="ct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altLang="ja-JP" sz="1800" b="1" kern="1200" dirty="0">
                          <a:solidFill>
                            <a:schemeClr val="tx1"/>
                          </a:solidFill>
                          <a:latin typeface="+mn-lt"/>
                          <a:ea typeface="+mn-ea"/>
                          <a:cs typeface="+mn-cs"/>
                        </a:rPr>
                        <a:t>-5.23±3.6</a:t>
                      </a:r>
                      <a:endParaRPr lang="ja-JP" altLang="en-US" sz="1800" b="1" kern="1200" dirty="0">
                        <a:solidFill>
                          <a:schemeClr val="tx1"/>
                        </a:solidFill>
                        <a:latin typeface="+mn-lt"/>
                        <a:ea typeface="+mn-ea"/>
                        <a:cs typeface="+mn-cs"/>
                      </a:endParaRPr>
                    </a:p>
                  </a:txBody>
                  <a:tcPr marL="59362" marR="59362" marT="59362" marB="59362" anchor="ctr"/>
                </a:tc>
                <a:extLst>
                  <a:ext uri="{0D108BD9-81ED-4DB2-BD59-A6C34878D82A}">
                    <a16:rowId xmlns:a16="http://schemas.microsoft.com/office/drawing/2014/main" val="10002"/>
                  </a:ext>
                </a:extLst>
              </a:tr>
              <a:tr h="796874">
                <a:tc>
                  <a:txBody>
                    <a:bodyPr/>
                    <a:lstStyle/>
                    <a:p>
                      <a:pPr lvl="0" algn="ctr" rtl="0">
                        <a:spcBef>
                          <a:spcPts val="0"/>
                        </a:spcBef>
                        <a:buNone/>
                      </a:pPr>
                      <a:r>
                        <a:rPr lang="ja-JP" altLang="en-US" sz="1600" b="1" dirty="0">
                          <a:solidFill>
                            <a:schemeClr val="tx1"/>
                          </a:solidFill>
                          <a:latin typeface="游ゴシック Light" panose="020B0300000000000000" pitchFamily="50" charset="-128"/>
                          <a:ea typeface="游ゴシック Light" panose="020B0300000000000000" pitchFamily="50" charset="-128"/>
                        </a:rPr>
                        <a:t>性別</a:t>
                      </a:r>
                      <a:r>
                        <a:rPr lang="en-US" altLang="ja-JP" sz="1600" b="1" dirty="0">
                          <a:solidFill>
                            <a:schemeClr val="tx1"/>
                          </a:solidFill>
                          <a:latin typeface="游ゴシック Light" panose="020B0300000000000000" pitchFamily="50" charset="-128"/>
                          <a:ea typeface="游ゴシック Light" panose="020B0300000000000000" pitchFamily="50" charset="-128"/>
                        </a:rPr>
                        <a:t>(F:M)</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44:17</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44:24</a:t>
                      </a:r>
                      <a:endParaRPr lang="ja-JP" altLang="en-US" sz="1800" dirty="0">
                        <a:solidFill>
                          <a:schemeClr val="tx1"/>
                        </a:solidFill>
                        <a:effectLst/>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tx1"/>
                          </a:solidFill>
                          <a:latin typeface="+mn-lt"/>
                          <a:ea typeface="+mn-ea"/>
                        </a:rPr>
                        <a:t>230:398</a:t>
                      </a:r>
                      <a:endParaRPr lang="mr-IN" sz="1800" b="1" dirty="0">
                        <a:solidFill>
                          <a:schemeClr val="tx1"/>
                        </a:solidFill>
                        <a:latin typeface="+mn-lt"/>
                        <a:ea typeface="+mn-ea"/>
                      </a:endParaRPr>
                    </a:p>
                  </a:txBody>
                  <a:tcPr marL="68569" marR="68569" marT="68569" marB="68569" anchor="ctr"/>
                </a:tc>
                <a:extLst>
                  <a:ext uri="{0D108BD9-81ED-4DB2-BD59-A6C34878D82A}">
                    <a16:rowId xmlns:a16="http://schemas.microsoft.com/office/drawing/2014/main" val="10003"/>
                  </a:ext>
                </a:extLst>
              </a:tr>
              <a:tr h="770598">
                <a:tc>
                  <a:txBody>
                    <a:bodyPr/>
                    <a:lstStyle/>
                    <a:p>
                      <a:pPr lvl="0" algn="ctr" rtl="0">
                        <a:spcBef>
                          <a:spcPts val="0"/>
                        </a:spcBef>
                        <a:buNone/>
                      </a:pPr>
                      <a:r>
                        <a:rPr lang="en-US" sz="1600" b="1" dirty="0">
                          <a:solidFill>
                            <a:schemeClr val="tx1"/>
                          </a:solidFill>
                          <a:latin typeface="游ゴシック Light" panose="020B0300000000000000" pitchFamily="50" charset="-128"/>
                          <a:ea typeface="游ゴシック Light" panose="020B0300000000000000" pitchFamily="50" charset="-128"/>
                        </a:rPr>
                        <a:t>MD(dB)</a:t>
                      </a:r>
                    </a:p>
                    <a:p>
                      <a:pPr lvl="0" algn="ctr" rtl="0">
                        <a:spcBef>
                          <a:spcPts val="0"/>
                        </a:spcBef>
                        <a:buNone/>
                      </a:pPr>
                      <a:r>
                        <a:rPr lang="en-US" sz="1600" b="1" dirty="0">
                          <a:solidFill>
                            <a:schemeClr val="tx1"/>
                          </a:solidFill>
                          <a:latin typeface="游ゴシック Light" panose="020B0300000000000000" pitchFamily="50" charset="-128"/>
                          <a:ea typeface="游ゴシック Light" panose="020B0300000000000000" pitchFamily="50" charset="-128"/>
                        </a:rPr>
                        <a:t>10-2</a:t>
                      </a: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-13.4±11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-7.30±8.1</a:t>
                      </a:r>
                      <a:endParaRPr lang="ja-JP" altLang="en-US" sz="1800" dirty="0">
                        <a:solidFill>
                          <a:schemeClr val="tx1"/>
                        </a:solidFill>
                        <a:effectLst/>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kern="1200" dirty="0">
                          <a:solidFill>
                            <a:schemeClr val="tx1"/>
                          </a:solidFill>
                          <a:latin typeface="+mn-lt"/>
                          <a:ea typeface="+mn-ea"/>
                          <a:cs typeface="+mn-cs"/>
                        </a:rPr>
                        <a:t>-9.62±9.7</a:t>
                      </a:r>
                      <a:endParaRPr lang="ja-JP" altLang="en-US" sz="1800" b="1" kern="1200" dirty="0">
                        <a:solidFill>
                          <a:schemeClr val="tx1"/>
                        </a:solidFill>
                        <a:latin typeface="+mn-lt"/>
                        <a:ea typeface="+mn-ea"/>
                        <a:cs typeface="+mn-cs"/>
                      </a:endParaRPr>
                    </a:p>
                  </a:txBody>
                  <a:tcPr marL="59362" marR="59362" marT="59362" marB="59362" anchor="ctr"/>
                </a:tc>
                <a:extLst>
                  <a:ext uri="{0D108BD9-81ED-4DB2-BD59-A6C34878D82A}">
                    <a16:rowId xmlns:a16="http://schemas.microsoft.com/office/drawing/2014/main" val="10004"/>
                  </a:ext>
                </a:extLst>
              </a:tr>
            </a:tbl>
          </a:graphicData>
        </a:graphic>
      </p:graphicFrame>
      <p:sp>
        <p:nvSpPr>
          <p:cNvPr id="177" name="Shape 177"/>
          <p:cNvSpPr txBox="1"/>
          <p:nvPr/>
        </p:nvSpPr>
        <p:spPr>
          <a:xfrm>
            <a:off x="6224342" y="6084808"/>
            <a:ext cx="2514600" cy="388800"/>
          </a:xfrm>
          <a:prstGeom prst="rect">
            <a:avLst/>
          </a:prstGeom>
          <a:noFill/>
          <a:ln>
            <a:noFill/>
          </a:ln>
        </p:spPr>
        <p:txBody>
          <a:bodyPr lIns="68569" tIns="68569" rIns="68569" bIns="68569" anchor="t" anchorCtr="0">
            <a:noAutofit/>
          </a:bodyPr>
          <a:lstStyle/>
          <a:p>
            <a:pPr algn="r"/>
            <a:r>
              <a:rPr lang="en-US" sz="1350" dirty="0">
                <a:ea typeface="ＭＳ ゴシック" panose="020B0609070205080204" pitchFamily="49" charset="-128"/>
                <a:cs typeface="Calibri" panose="020F0502020204030204" pitchFamily="34" charset="0"/>
              </a:rPr>
              <a:t>Mean +/- SD</a:t>
            </a:r>
          </a:p>
          <a:p>
            <a:pPr algn="r"/>
            <a:r>
              <a:rPr lang="en-US" sz="1350" dirty="0">
                <a:ea typeface="ＭＳ ゴシック" panose="020B0609070205080204" pitchFamily="49" charset="-128"/>
                <a:cs typeface="Calibri" panose="020F0502020204030204" pitchFamily="34" charset="0"/>
              </a:rPr>
              <a:t>One-way ANOVA</a:t>
            </a:r>
          </a:p>
          <a:p>
            <a:pPr algn="r"/>
            <a:r>
              <a:rPr lang="en-US" altLang="ja-JP" sz="1400" dirty="0">
                <a:ea typeface="ＭＳ ゴシック" panose="020B0609070205080204" pitchFamily="49" charset="-128"/>
                <a:cs typeface="Calibri" panose="020F0502020204030204" pitchFamily="34" charset="0"/>
              </a:rPr>
              <a:t>X2 test</a:t>
            </a:r>
          </a:p>
          <a:p>
            <a:pPr algn="r"/>
            <a:endParaRPr lang="en-US" sz="1350" dirty="0">
              <a:ea typeface="ＭＳ ゴシック" panose="020B0609070205080204" pitchFamily="49" charset="-128"/>
              <a:cs typeface="Calibri" panose="020F0502020204030204" pitchFamily="34" charset="0"/>
            </a:endParaRPr>
          </a:p>
        </p:txBody>
      </p:sp>
      <p:sp>
        <p:nvSpPr>
          <p:cNvPr id="2" name="タイトル 1"/>
          <p:cNvSpPr>
            <a:spLocks noGrp="1"/>
          </p:cNvSpPr>
          <p:nvPr>
            <p:ph type="title"/>
          </p:nvPr>
        </p:nvSpPr>
        <p:spPr>
          <a:xfrm>
            <a:off x="628650" y="365126"/>
            <a:ext cx="7886700" cy="835877"/>
          </a:xfrm>
        </p:spPr>
        <p:txBody>
          <a:bodyPr/>
          <a:lstStyle/>
          <a:p>
            <a:pPr algn="ctr"/>
            <a:r>
              <a:rPr kumimoji="1" lang="ja-JP" altLang="en-US" dirty="0">
                <a:solidFill>
                  <a:schemeClr val="tx1"/>
                </a:solidFill>
              </a:rPr>
              <a:t>対象</a:t>
            </a:r>
          </a:p>
        </p:txBody>
      </p:sp>
      <p:sp>
        <p:nvSpPr>
          <p:cNvPr id="3" name="正方形/長方形 2"/>
          <p:cNvSpPr/>
          <p:nvPr/>
        </p:nvSpPr>
        <p:spPr>
          <a:xfrm>
            <a:off x="4453217" y="3244334"/>
            <a:ext cx="237566" cy="369332"/>
          </a:xfrm>
          <a:prstGeom prst="rect">
            <a:avLst/>
          </a:prstGeom>
        </p:spPr>
        <p:txBody>
          <a:bodyPr wrap="none">
            <a:spAutoFit/>
          </a:bodyPr>
          <a:lstStyle/>
          <a:p>
            <a:r>
              <a:rPr lang="ja-JP" altLang="en-US" dirty="0"/>
              <a:t> </a:t>
            </a:r>
          </a:p>
        </p:txBody>
      </p:sp>
    </p:spTree>
    <p:extLst>
      <p:ext uri="{BB962C8B-B14F-4D97-AF65-F5344CB8AC3E}">
        <p14:creationId xmlns:p14="http://schemas.microsoft.com/office/powerpoint/2010/main" val="40811732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41B411-5380-5143-94EA-6A73ECE1EBA3}"/>
              </a:ext>
            </a:extLst>
          </p:cNvPr>
          <p:cNvSpPr>
            <a:spLocks noGrp="1"/>
          </p:cNvSpPr>
          <p:nvPr>
            <p:ph type="title"/>
          </p:nvPr>
        </p:nvSpPr>
        <p:spPr/>
        <p:txBody>
          <a:bodyPr/>
          <a:lstStyle/>
          <a:p>
            <a:r>
              <a:rPr kumimoji="1" lang="en-US" altLang="ja-JP" sz="4000" dirty="0"/>
              <a:t>MD10-2</a:t>
            </a:r>
            <a:r>
              <a:rPr kumimoji="1" lang="ja-JP" altLang="en-US" sz="4000"/>
              <a:t>（右）</a:t>
            </a:r>
            <a:r>
              <a:rPr kumimoji="1" lang="en-US" altLang="ja-JP" sz="4000" dirty="0"/>
              <a:t> </a:t>
            </a:r>
            <a:r>
              <a:rPr kumimoji="1" lang="ja-JP" altLang="en-US" sz="4000"/>
              <a:t>と各測定点の相関</a:t>
            </a:r>
          </a:p>
        </p:txBody>
      </p:sp>
      <p:pic>
        <p:nvPicPr>
          <p:cNvPr id="6" name="図 5">
            <a:extLst>
              <a:ext uri="{FF2B5EF4-FFF2-40B4-BE49-F238E27FC236}">
                <a16:creationId xmlns:a16="http://schemas.microsoft.com/office/drawing/2014/main" id="{E4CD9F8F-9F5F-1140-93F2-76BA4DDC1807}"/>
              </a:ext>
            </a:extLst>
          </p:cNvPr>
          <p:cNvPicPr>
            <a:picLocks noChangeAspect="1"/>
          </p:cNvPicPr>
          <p:nvPr/>
        </p:nvPicPr>
        <p:blipFill>
          <a:blip r:embed="rId2"/>
          <a:stretch>
            <a:fillRect/>
          </a:stretch>
        </p:blipFill>
        <p:spPr>
          <a:xfrm>
            <a:off x="914400" y="1802296"/>
            <a:ext cx="6740939" cy="5055704"/>
          </a:xfrm>
          <a:prstGeom prst="rect">
            <a:avLst/>
          </a:prstGeom>
        </p:spPr>
      </p:pic>
    </p:spTree>
    <p:extLst>
      <p:ext uri="{BB962C8B-B14F-4D97-AF65-F5344CB8AC3E}">
        <p14:creationId xmlns:p14="http://schemas.microsoft.com/office/powerpoint/2010/main" val="25091800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14F46A8-80B9-8D42-B4B0-C631D084A1E1}"/>
              </a:ext>
            </a:extLst>
          </p:cNvPr>
          <p:cNvSpPr>
            <a:spLocks noGrp="1"/>
          </p:cNvSpPr>
          <p:nvPr>
            <p:ph type="title"/>
          </p:nvPr>
        </p:nvSpPr>
        <p:spPr/>
        <p:txBody>
          <a:bodyPr/>
          <a:lstStyle/>
          <a:p>
            <a:r>
              <a:rPr kumimoji="1" lang="en-US" altLang="ja-JP" dirty="0"/>
              <a:t>24−2c</a:t>
            </a:r>
            <a:r>
              <a:rPr kumimoji="1" lang="ja-JP" altLang="en-US"/>
              <a:t>配列（右）</a:t>
            </a:r>
          </a:p>
        </p:txBody>
      </p:sp>
      <p:pic>
        <p:nvPicPr>
          <p:cNvPr id="5" name="図 4">
            <a:extLst>
              <a:ext uri="{FF2B5EF4-FFF2-40B4-BE49-F238E27FC236}">
                <a16:creationId xmlns:a16="http://schemas.microsoft.com/office/drawing/2014/main" id="{F252FAB1-2F94-0D45-A044-3B5934B6E78D}"/>
              </a:ext>
            </a:extLst>
          </p:cNvPr>
          <p:cNvPicPr>
            <a:picLocks noChangeAspect="1"/>
          </p:cNvPicPr>
          <p:nvPr/>
        </p:nvPicPr>
        <p:blipFill>
          <a:blip r:embed="rId2"/>
          <a:stretch>
            <a:fillRect/>
          </a:stretch>
        </p:blipFill>
        <p:spPr>
          <a:xfrm>
            <a:off x="1128610" y="1800070"/>
            <a:ext cx="6743906" cy="5057930"/>
          </a:xfrm>
          <a:prstGeom prst="rect">
            <a:avLst/>
          </a:prstGeom>
        </p:spPr>
      </p:pic>
    </p:spTree>
    <p:extLst>
      <p:ext uri="{BB962C8B-B14F-4D97-AF65-F5344CB8AC3E}">
        <p14:creationId xmlns:p14="http://schemas.microsoft.com/office/powerpoint/2010/main" val="23224306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14F46A8-80B9-8D42-B4B0-C631D084A1E1}"/>
              </a:ext>
            </a:extLst>
          </p:cNvPr>
          <p:cNvSpPr>
            <a:spLocks noGrp="1"/>
          </p:cNvSpPr>
          <p:nvPr>
            <p:ph type="title"/>
          </p:nvPr>
        </p:nvSpPr>
        <p:spPr/>
        <p:txBody>
          <a:bodyPr/>
          <a:lstStyle/>
          <a:p>
            <a:r>
              <a:rPr kumimoji="1" lang="en-US" altLang="ja-JP" dirty="0"/>
              <a:t>24−2c</a:t>
            </a:r>
            <a:r>
              <a:rPr kumimoji="1" lang="ja-JP" altLang="en-US"/>
              <a:t>配列（右）</a:t>
            </a:r>
          </a:p>
        </p:txBody>
      </p:sp>
      <p:pic>
        <p:nvPicPr>
          <p:cNvPr id="5" name="図 4">
            <a:extLst>
              <a:ext uri="{FF2B5EF4-FFF2-40B4-BE49-F238E27FC236}">
                <a16:creationId xmlns:a16="http://schemas.microsoft.com/office/drawing/2014/main" id="{F252FAB1-2F94-0D45-A044-3B5934B6E78D}"/>
              </a:ext>
            </a:extLst>
          </p:cNvPr>
          <p:cNvPicPr>
            <a:picLocks noChangeAspect="1"/>
          </p:cNvPicPr>
          <p:nvPr/>
        </p:nvPicPr>
        <p:blipFill>
          <a:blip r:embed="rId2"/>
          <a:stretch>
            <a:fillRect/>
          </a:stretch>
        </p:blipFill>
        <p:spPr>
          <a:xfrm>
            <a:off x="1128610" y="1800070"/>
            <a:ext cx="6743906" cy="5057930"/>
          </a:xfrm>
          <a:prstGeom prst="rect">
            <a:avLst/>
          </a:prstGeom>
        </p:spPr>
      </p:pic>
    </p:spTree>
    <p:extLst>
      <p:ext uri="{BB962C8B-B14F-4D97-AF65-F5344CB8AC3E}">
        <p14:creationId xmlns:p14="http://schemas.microsoft.com/office/powerpoint/2010/main" val="29514443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5CC56555-DA7A-5743-A0A4-8651B8782F8F}"/>
              </a:ext>
            </a:extLst>
          </p:cNvPr>
          <p:cNvPicPr>
            <a:picLocks noChangeAspect="1"/>
          </p:cNvPicPr>
          <p:nvPr/>
        </p:nvPicPr>
        <p:blipFill>
          <a:blip r:embed="rId2"/>
          <a:stretch>
            <a:fillRect/>
          </a:stretch>
        </p:blipFill>
        <p:spPr>
          <a:xfrm>
            <a:off x="1128610" y="1800070"/>
            <a:ext cx="6743906" cy="5057930"/>
          </a:xfrm>
          <a:prstGeom prst="rect">
            <a:avLst/>
          </a:prstGeom>
        </p:spPr>
      </p:pic>
      <p:sp>
        <p:nvSpPr>
          <p:cNvPr id="2" name="タイトル 1">
            <a:extLst>
              <a:ext uri="{FF2B5EF4-FFF2-40B4-BE49-F238E27FC236}">
                <a16:creationId xmlns:a16="http://schemas.microsoft.com/office/drawing/2014/main" id="{F1C7A8B2-E17B-7141-BE36-6408011793A8}"/>
              </a:ext>
            </a:extLst>
          </p:cNvPr>
          <p:cNvSpPr>
            <a:spLocks noGrp="1"/>
          </p:cNvSpPr>
          <p:nvPr>
            <p:ph type="title"/>
          </p:nvPr>
        </p:nvSpPr>
        <p:spPr/>
        <p:txBody>
          <a:bodyPr/>
          <a:lstStyle/>
          <a:p>
            <a:endParaRPr kumimoji="1" lang="ja-JP" altLang="en-US"/>
          </a:p>
        </p:txBody>
      </p:sp>
      <p:pic>
        <p:nvPicPr>
          <p:cNvPr id="4" name="図 3">
            <a:extLst>
              <a:ext uri="{FF2B5EF4-FFF2-40B4-BE49-F238E27FC236}">
                <a16:creationId xmlns:a16="http://schemas.microsoft.com/office/drawing/2014/main" id="{7205DE0A-18B5-9B4B-A50A-CB48A240CA75}"/>
              </a:ext>
            </a:extLst>
          </p:cNvPr>
          <p:cNvPicPr>
            <a:picLocks noChangeAspect="1"/>
          </p:cNvPicPr>
          <p:nvPr/>
        </p:nvPicPr>
        <p:blipFill rotWithShape="1">
          <a:blip r:embed="rId3">
            <a:alphaModFix amt="21000"/>
          </a:blip>
          <a:srcRect l="6941" t="64706" r="24057"/>
          <a:stretch/>
        </p:blipFill>
        <p:spPr>
          <a:xfrm>
            <a:off x="2378472" y="2433754"/>
            <a:ext cx="5613314" cy="3973857"/>
          </a:xfrm>
          <a:prstGeom prst="rect">
            <a:avLst/>
          </a:prstGeom>
          <a:scene3d>
            <a:camera prst="orthographicFront">
              <a:rot lat="21599969" lon="10799999" rev="10799999"/>
            </a:camera>
            <a:lightRig rig="threePt" dir="t"/>
          </a:scene3d>
        </p:spPr>
      </p:pic>
      <p:sp>
        <p:nvSpPr>
          <p:cNvPr id="5" name="正方形/長方形 4">
            <a:extLst>
              <a:ext uri="{FF2B5EF4-FFF2-40B4-BE49-F238E27FC236}">
                <a16:creationId xmlns:a16="http://schemas.microsoft.com/office/drawing/2014/main" id="{C5DFC940-DDBA-2E4F-8E50-1BBEA406A541}"/>
              </a:ext>
            </a:extLst>
          </p:cNvPr>
          <p:cNvSpPr/>
          <p:nvPr/>
        </p:nvSpPr>
        <p:spPr>
          <a:xfrm>
            <a:off x="3942990" y="6183773"/>
            <a:ext cx="4572000" cy="307777"/>
          </a:xfrm>
          <a:prstGeom prst="rect">
            <a:avLst/>
          </a:prstGeom>
        </p:spPr>
        <p:txBody>
          <a:bodyPr>
            <a:spAutoFit/>
          </a:bodyPr>
          <a:lstStyle/>
          <a:p>
            <a:pPr algn="r"/>
            <a:r>
              <a:rPr lang="en-US" altLang="ja-JP" dirty="0"/>
              <a:t>Hood DC. Prog Retin Eye Res 2017</a:t>
            </a:r>
            <a:endParaRPr lang="ja-JP" altLang="en-US"/>
          </a:p>
        </p:txBody>
      </p:sp>
    </p:spTree>
    <p:extLst>
      <p:ext uri="{BB962C8B-B14F-4D97-AF65-F5344CB8AC3E}">
        <p14:creationId xmlns:p14="http://schemas.microsoft.com/office/powerpoint/2010/main" val="29147454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FCE7FC-9AEF-8044-B6DB-2DFFA92CA212}"/>
              </a:ext>
            </a:extLst>
          </p:cNvPr>
          <p:cNvSpPr>
            <a:spLocks noGrp="1"/>
          </p:cNvSpPr>
          <p:nvPr>
            <p:ph type="title"/>
          </p:nvPr>
        </p:nvSpPr>
        <p:spPr/>
        <p:txBody>
          <a:bodyPr/>
          <a:lstStyle/>
          <a:p>
            <a:r>
              <a:rPr kumimoji="1" lang="en-US" altLang="ja-JP" dirty="0" err="1"/>
              <a:t>meanTD</a:t>
            </a:r>
            <a:r>
              <a:rPr kumimoji="1" lang="ja-JP" altLang="en-US"/>
              <a:t>と</a:t>
            </a:r>
            <a:r>
              <a:rPr kumimoji="1" lang="en-US" altLang="ja-JP" dirty="0"/>
              <a:t>MD10−2</a:t>
            </a:r>
            <a:r>
              <a:rPr kumimoji="1" lang="ja-JP" altLang="en-US"/>
              <a:t>の相関</a:t>
            </a:r>
            <a:r>
              <a:rPr kumimoji="1" lang="en-US" altLang="ja-JP" dirty="0"/>
              <a:t> </a:t>
            </a:r>
            <a:endParaRPr kumimoji="1" lang="ja-JP" altLang="en-US"/>
          </a:p>
        </p:txBody>
      </p:sp>
      <p:pic>
        <p:nvPicPr>
          <p:cNvPr id="4" name="図 3">
            <a:extLst>
              <a:ext uri="{FF2B5EF4-FFF2-40B4-BE49-F238E27FC236}">
                <a16:creationId xmlns:a16="http://schemas.microsoft.com/office/drawing/2014/main" id="{3AF0ACE8-0278-D541-A83F-6B00AA2607CB}"/>
              </a:ext>
            </a:extLst>
          </p:cNvPr>
          <p:cNvPicPr>
            <a:picLocks noChangeAspect="1"/>
          </p:cNvPicPr>
          <p:nvPr/>
        </p:nvPicPr>
        <p:blipFill>
          <a:blip r:embed="rId2"/>
          <a:stretch>
            <a:fillRect/>
          </a:stretch>
        </p:blipFill>
        <p:spPr>
          <a:xfrm>
            <a:off x="1461976" y="1690826"/>
            <a:ext cx="6220047" cy="4665035"/>
          </a:xfrm>
          <a:prstGeom prst="rect">
            <a:avLst/>
          </a:prstGeom>
        </p:spPr>
      </p:pic>
      <p:sp>
        <p:nvSpPr>
          <p:cNvPr id="3" name="テキスト ボックス 2">
            <a:extLst>
              <a:ext uri="{FF2B5EF4-FFF2-40B4-BE49-F238E27FC236}">
                <a16:creationId xmlns:a16="http://schemas.microsoft.com/office/drawing/2014/main" id="{0AF57216-DB1A-5B4C-A0F8-EEE1523FE9D1}"/>
              </a:ext>
            </a:extLst>
          </p:cNvPr>
          <p:cNvSpPr txBox="1"/>
          <p:nvPr/>
        </p:nvSpPr>
        <p:spPr>
          <a:xfrm>
            <a:off x="3167270" y="2292626"/>
            <a:ext cx="1537252" cy="954107"/>
          </a:xfrm>
          <a:prstGeom prst="rect">
            <a:avLst/>
          </a:prstGeom>
          <a:solidFill>
            <a:schemeClr val="bg1"/>
          </a:solidFill>
        </p:spPr>
        <p:txBody>
          <a:bodyPr wrap="square" rtlCol="0">
            <a:spAutoFit/>
          </a:bodyPr>
          <a:lstStyle/>
          <a:p>
            <a:r>
              <a:rPr kumimoji="1" lang="en-US" altLang="ja-JP" sz="2800" dirty="0"/>
              <a:t>R2</a:t>
            </a:r>
            <a:r>
              <a:rPr kumimoji="1" lang="ja-JP" altLang="en-US" sz="2800"/>
              <a:t>　＝　</a:t>
            </a:r>
            <a:r>
              <a:rPr kumimoji="1" lang="en-US" altLang="ja-JP" sz="2800" dirty="0"/>
              <a:t>0.912</a:t>
            </a:r>
            <a:endParaRPr kumimoji="1" lang="ja-JP" altLang="en-US" sz="2800"/>
          </a:p>
        </p:txBody>
      </p:sp>
    </p:spTree>
    <p:extLst>
      <p:ext uri="{BB962C8B-B14F-4D97-AF65-F5344CB8AC3E}">
        <p14:creationId xmlns:p14="http://schemas.microsoft.com/office/powerpoint/2010/main" val="3387444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 10-2 test point using factor analysis</a:t>
            </a:r>
          </a:p>
        </p:txBody>
      </p:sp>
      <p:pic>
        <p:nvPicPr>
          <p:cNvPr id="6" name="Picture 5"/>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7977884" y="5349590"/>
            <a:ext cx="960790" cy="1413571"/>
          </a:xfrm>
          <a:prstGeom prst="rect">
            <a:avLst/>
          </a:prstGeom>
          <a:scene3d>
            <a:camera prst="orthographicFront">
              <a:rot lat="20999973" lon="10799999" rev="10799999"/>
            </a:camera>
            <a:lightRig rig="threePt" dir="t"/>
          </a:scene3d>
        </p:spPr>
      </p:pic>
      <p:grpSp>
        <p:nvGrpSpPr>
          <p:cNvPr id="4" name="グループ化 3">
            <a:extLst>
              <a:ext uri="{FF2B5EF4-FFF2-40B4-BE49-F238E27FC236}">
                <a16:creationId xmlns:a16="http://schemas.microsoft.com/office/drawing/2014/main" id="{928B5454-7B90-214F-BB0C-E4138BE3556A}"/>
              </a:ext>
            </a:extLst>
          </p:cNvPr>
          <p:cNvGrpSpPr/>
          <p:nvPr/>
        </p:nvGrpSpPr>
        <p:grpSpPr>
          <a:xfrm>
            <a:off x="1135738" y="2176472"/>
            <a:ext cx="2516597" cy="3009933"/>
            <a:chOff x="1148990" y="2593573"/>
            <a:chExt cx="2516597" cy="3009933"/>
          </a:xfrm>
          <a:scene3d>
            <a:camera prst="orthographicFront">
              <a:rot lat="0" lon="10799999" rev="10799999"/>
            </a:camera>
            <a:lightRig rig="threePt" dir="t"/>
          </a:scene3d>
        </p:grpSpPr>
        <p:pic>
          <p:nvPicPr>
            <p:cNvPr id="5" name="Picture 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48990" y="2593573"/>
              <a:ext cx="2516597" cy="2516599"/>
            </a:xfrm>
            <a:prstGeom prst="rect">
              <a:avLst/>
            </a:prstGeom>
          </p:spPr>
        </p:pic>
        <p:sp>
          <p:nvSpPr>
            <p:cNvPr id="8" name="Rectangle 7"/>
            <p:cNvSpPr/>
            <p:nvPr/>
          </p:nvSpPr>
          <p:spPr>
            <a:xfrm>
              <a:off x="1498193" y="5349590"/>
              <a:ext cx="1683474" cy="253916"/>
            </a:xfrm>
            <a:prstGeom prst="rect">
              <a:avLst/>
            </a:prstGeom>
          </p:spPr>
          <p:txBody>
            <a:bodyPr wrap="none">
              <a:spAutoFit/>
            </a:bodyPr>
            <a:lstStyle/>
            <a:p>
              <a:r>
                <a:rPr lang="en-US" altLang="ja-JP" sz="1050" dirty="0"/>
                <a:t>Nakanishi H</a:t>
              </a:r>
              <a:r>
                <a:rPr lang="en-US" sz="1050" dirty="0"/>
                <a:t>. </a:t>
              </a:r>
              <a:r>
                <a:rPr lang="en-US" altLang="ja-JP" sz="1050" dirty="0"/>
                <a:t>IOVS</a:t>
              </a:r>
              <a:r>
                <a:rPr lang="en-US" sz="1050" dirty="0"/>
                <a:t>. 201</a:t>
              </a:r>
              <a:r>
                <a:rPr lang="en-US" altLang="ja-JP" sz="1050" dirty="0"/>
                <a:t>6</a:t>
              </a:r>
              <a:endParaRPr lang="en-US" sz="1050" dirty="0"/>
            </a:p>
          </p:txBody>
        </p:sp>
      </p:grpSp>
      <p:sp>
        <p:nvSpPr>
          <p:cNvPr id="3" name="テキスト ボックス 2">
            <a:extLst>
              <a:ext uri="{FF2B5EF4-FFF2-40B4-BE49-F238E27FC236}">
                <a16:creationId xmlns:a16="http://schemas.microsoft.com/office/drawing/2014/main" id="{0E6EB4B0-D522-624D-8CCA-B1B94CA4D70E}"/>
              </a:ext>
            </a:extLst>
          </p:cNvPr>
          <p:cNvSpPr txBox="1"/>
          <p:nvPr/>
        </p:nvSpPr>
        <p:spPr>
          <a:xfrm>
            <a:off x="6189958" y="5449617"/>
            <a:ext cx="572593" cy="307777"/>
          </a:xfrm>
          <a:prstGeom prst="rect">
            <a:avLst/>
          </a:prstGeom>
          <a:noFill/>
        </p:spPr>
        <p:txBody>
          <a:bodyPr wrap="none" rtlCol="0">
            <a:spAutoFit/>
          </a:bodyPr>
          <a:lstStyle/>
          <a:p>
            <a:r>
              <a:rPr kumimoji="1" lang="en-US" altLang="ja-JP" dirty="0"/>
              <a:t>Ours</a:t>
            </a:r>
            <a:endParaRPr kumimoji="1" lang="ja-JP" altLang="en-US"/>
          </a:p>
        </p:txBody>
      </p:sp>
      <p:pic>
        <p:nvPicPr>
          <p:cNvPr id="10" name="図 9">
            <a:extLst>
              <a:ext uri="{FF2B5EF4-FFF2-40B4-BE49-F238E27FC236}">
                <a16:creationId xmlns:a16="http://schemas.microsoft.com/office/drawing/2014/main" id="{3C322CD2-FE78-954F-AFD0-8AC54F927D45}"/>
              </a:ext>
            </a:extLst>
          </p:cNvPr>
          <p:cNvPicPr>
            <a:picLocks noChangeAspect="1"/>
          </p:cNvPicPr>
          <p:nvPr/>
        </p:nvPicPr>
        <p:blipFill>
          <a:blip r:embed="rId4"/>
          <a:stretch>
            <a:fillRect/>
          </a:stretch>
        </p:blipFill>
        <p:spPr>
          <a:xfrm>
            <a:off x="4977654" y="2176472"/>
            <a:ext cx="2997200" cy="2933700"/>
          </a:xfrm>
          <a:prstGeom prst="rect">
            <a:avLst/>
          </a:prstGeom>
          <a:scene3d>
            <a:camera prst="orthographicFront">
              <a:rot lat="10800000" lon="0" rev="0"/>
            </a:camera>
            <a:lightRig rig="threePt" dir="t"/>
          </a:scene3d>
        </p:spPr>
      </p:pic>
    </p:spTree>
    <p:extLst>
      <p:ext uri="{BB962C8B-B14F-4D97-AF65-F5344CB8AC3E}">
        <p14:creationId xmlns:p14="http://schemas.microsoft.com/office/powerpoint/2010/main" val="2045843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44738" y="1556792"/>
            <a:ext cx="6654524" cy="4569440"/>
          </a:xfrm>
          <a:prstGeom prst="rect">
            <a:avLst/>
          </a:prstGeom>
        </p:spPr>
      </p:pic>
      <p:sp>
        <p:nvSpPr>
          <p:cNvPr id="6" name="テキスト ボックス 2"/>
          <p:cNvSpPr txBox="1">
            <a:spLocks noChangeArrowheads="1"/>
          </p:cNvSpPr>
          <p:nvPr/>
        </p:nvSpPr>
        <p:spPr bwMode="auto">
          <a:xfrm>
            <a:off x="2188174" y="122149"/>
            <a:ext cx="4767652"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sz="3200">
                <a:solidFill>
                  <a:srgbClr val="000000"/>
                </a:solidFill>
              </a:rPr>
              <a:t>緑内障診断；</a:t>
            </a:r>
            <a:r>
              <a:rPr lang="en-US" altLang="ja-JP" sz="3200" dirty="0">
                <a:solidFill>
                  <a:srgbClr val="000000"/>
                </a:solidFill>
              </a:rPr>
              <a:t>OCT vs SAP</a:t>
            </a:r>
          </a:p>
          <a:p>
            <a:pPr eaLnBrk="1" hangingPunct="1"/>
            <a:endParaRPr lang="ja-JP" altLang="en-US" sz="3200" dirty="0">
              <a:solidFill>
                <a:srgbClr val="000000"/>
              </a:solidFill>
            </a:endParaRPr>
          </a:p>
        </p:txBody>
      </p:sp>
      <p:grpSp>
        <p:nvGrpSpPr>
          <p:cNvPr id="11" name="Group 10"/>
          <p:cNvGrpSpPr/>
          <p:nvPr/>
        </p:nvGrpSpPr>
        <p:grpSpPr>
          <a:xfrm>
            <a:off x="4860032" y="908720"/>
            <a:ext cx="1181659" cy="5472608"/>
            <a:chOff x="4860032" y="908720"/>
            <a:chExt cx="1181659" cy="5472608"/>
          </a:xfrm>
        </p:grpSpPr>
        <p:sp>
          <p:nvSpPr>
            <p:cNvPr id="5" name="Rounded Rectangle 4"/>
            <p:cNvSpPr/>
            <p:nvPr/>
          </p:nvSpPr>
          <p:spPr>
            <a:xfrm>
              <a:off x="4932040" y="1412776"/>
              <a:ext cx="936104" cy="4968552"/>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4860032" y="908720"/>
              <a:ext cx="1181659" cy="4001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2000" dirty="0"/>
                <a:t>HFA 診断</a:t>
              </a:r>
            </a:p>
          </p:txBody>
        </p:sp>
      </p:grpSp>
      <p:grpSp>
        <p:nvGrpSpPr>
          <p:cNvPr id="10" name="Group 9"/>
          <p:cNvGrpSpPr/>
          <p:nvPr/>
        </p:nvGrpSpPr>
        <p:grpSpPr>
          <a:xfrm>
            <a:off x="1115616" y="908720"/>
            <a:ext cx="1129185" cy="3024336"/>
            <a:chOff x="1115616" y="908720"/>
            <a:chExt cx="1129185" cy="3024336"/>
          </a:xfrm>
        </p:grpSpPr>
        <p:sp>
          <p:nvSpPr>
            <p:cNvPr id="8" name="Rounded Rectangle 7"/>
            <p:cNvSpPr/>
            <p:nvPr/>
          </p:nvSpPr>
          <p:spPr>
            <a:xfrm>
              <a:off x="1187624" y="1484784"/>
              <a:ext cx="936104" cy="2448272"/>
            </a:xfrm>
            <a:prstGeom prst="roundRect">
              <a:avLst/>
            </a:prstGeom>
            <a:no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115616" y="908720"/>
              <a:ext cx="1129185" cy="4001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altLang="ja-JP" sz="2000" dirty="0"/>
                <a:t>OCT</a:t>
              </a:r>
              <a:r>
                <a:rPr lang="ja-JP" altLang="en-US" sz="2000" dirty="0"/>
                <a:t>検出</a:t>
              </a:r>
              <a:endParaRPr lang="en-US" sz="2000" dirty="0"/>
            </a:p>
          </p:txBody>
        </p:sp>
      </p:grpSp>
      <p:sp>
        <p:nvSpPr>
          <p:cNvPr id="12" name="TextBox 11"/>
          <p:cNvSpPr txBox="1"/>
          <p:nvPr/>
        </p:nvSpPr>
        <p:spPr>
          <a:xfrm>
            <a:off x="4572000" y="6453336"/>
            <a:ext cx="4536504" cy="369332"/>
          </a:xfrm>
          <a:prstGeom prst="rect">
            <a:avLst/>
          </a:prstGeom>
          <a:noFill/>
        </p:spPr>
        <p:txBody>
          <a:bodyPr wrap="square" rtlCol="0">
            <a:spAutoFit/>
          </a:bodyPr>
          <a:lstStyle/>
          <a:p>
            <a:r>
              <a:rPr lang="en-US" dirty="0"/>
              <a:t>Tammy MK, et al. Ophthalmology, 2015</a:t>
            </a:r>
          </a:p>
        </p:txBody>
      </p:sp>
    </p:spTree>
    <p:extLst>
      <p:ext uri="{BB962C8B-B14F-4D97-AF65-F5344CB8AC3E}">
        <p14:creationId xmlns:p14="http://schemas.microsoft.com/office/powerpoint/2010/main" val="410012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C7A8B2-E17B-7141-BE36-6408011793A8}"/>
              </a:ext>
            </a:extLst>
          </p:cNvPr>
          <p:cNvSpPr>
            <a:spLocks noGrp="1"/>
          </p:cNvSpPr>
          <p:nvPr>
            <p:ph type="title"/>
          </p:nvPr>
        </p:nvSpPr>
        <p:spPr/>
        <p:txBody>
          <a:bodyPr/>
          <a:lstStyle/>
          <a:p>
            <a:endParaRPr kumimoji="1" lang="ja-JP" altLang="en-US"/>
          </a:p>
        </p:txBody>
      </p:sp>
      <p:pic>
        <p:nvPicPr>
          <p:cNvPr id="4" name="図 3">
            <a:extLst>
              <a:ext uri="{FF2B5EF4-FFF2-40B4-BE49-F238E27FC236}">
                <a16:creationId xmlns:a16="http://schemas.microsoft.com/office/drawing/2014/main" id="{7205DE0A-18B5-9B4B-A50A-CB48A240CA75}"/>
              </a:ext>
            </a:extLst>
          </p:cNvPr>
          <p:cNvPicPr>
            <a:picLocks noChangeAspect="1"/>
          </p:cNvPicPr>
          <p:nvPr/>
        </p:nvPicPr>
        <p:blipFill rotWithShape="1">
          <a:blip r:embed="rId2"/>
          <a:srcRect l="6941" t="64706" r="24057"/>
          <a:stretch/>
        </p:blipFill>
        <p:spPr>
          <a:xfrm>
            <a:off x="2862244" y="2726751"/>
            <a:ext cx="3419062" cy="2420471"/>
          </a:xfrm>
          <a:prstGeom prst="rect">
            <a:avLst/>
          </a:prstGeom>
        </p:spPr>
      </p:pic>
      <p:sp>
        <p:nvSpPr>
          <p:cNvPr id="5" name="正方形/長方形 4">
            <a:extLst>
              <a:ext uri="{FF2B5EF4-FFF2-40B4-BE49-F238E27FC236}">
                <a16:creationId xmlns:a16="http://schemas.microsoft.com/office/drawing/2014/main" id="{C5DFC940-DDBA-2E4F-8E50-1BBEA406A541}"/>
              </a:ext>
            </a:extLst>
          </p:cNvPr>
          <p:cNvSpPr/>
          <p:nvPr/>
        </p:nvSpPr>
        <p:spPr>
          <a:xfrm>
            <a:off x="3942990" y="6183773"/>
            <a:ext cx="4572000" cy="307777"/>
          </a:xfrm>
          <a:prstGeom prst="rect">
            <a:avLst/>
          </a:prstGeom>
        </p:spPr>
        <p:txBody>
          <a:bodyPr>
            <a:spAutoFit/>
          </a:bodyPr>
          <a:lstStyle/>
          <a:p>
            <a:pPr algn="r"/>
            <a:r>
              <a:rPr lang="en-US" altLang="ja-JP" dirty="0"/>
              <a:t>Hood DC. Prog Retin Eye Res 2017</a:t>
            </a:r>
            <a:endParaRPr lang="ja-JP" altLang="en-US"/>
          </a:p>
        </p:txBody>
      </p:sp>
    </p:spTree>
    <p:extLst>
      <p:ext uri="{BB962C8B-B14F-4D97-AF65-F5344CB8AC3E}">
        <p14:creationId xmlns:p14="http://schemas.microsoft.com/office/powerpoint/2010/main" val="36047325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00" y="365126"/>
            <a:ext cx="7886700" cy="1325563"/>
          </a:xfrm>
        </p:spPr>
        <p:txBody>
          <a:bodyPr>
            <a:normAutofit/>
          </a:bodyPr>
          <a:lstStyle/>
          <a:p>
            <a:r>
              <a:rPr lang="ja-JP" altLang="en-US" sz="2800" dirty="0"/>
              <a:t>視覚</a:t>
            </a:r>
            <a:r>
              <a:rPr lang="en-US" altLang="ja-JP" sz="2800" dirty="0"/>
              <a:t>10</a:t>
            </a:r>
            <a:r>
              <a:rPr lang="ja-JP" altLang="en-US" sz="2800" dirty="0"/>
              <a:t>度の神経線維走行と視神経乳頭の対応</a:t>
            </a:r>
            <a:r>
              <a:rPr lang="en-US" altLang="ja-JP" sz="2800" dirty="0"/>
              <a:t> </a:t>
            </a:r>
            <a:endParaRPr lang="en-US" sz="2800" dirty="0"/>
          </a:p>
        </p:txBody>
      </p:sp>
      <p:sp>
        <p:nvSpPr>
          <p:cNvPr id="4" name="Rectangle 3"/>
          <p:cNvSpPr/>
          <p:nvPr/>
        </p:nvSpPr>
        <p:spPr>
          <a:xfrm>
            <a:off x="5826053" y="6422408"/>
            <a:ext cx="2424253" cy="369332"/>
          </a:xfrm>
          <a:prstGeom prst="rect">
            <a:avLst/>
          </a:prstGeom>
        </p:spPr>
        <p:txBody>
          <a:bodyPr wrap="none">
            <a:spAutoFit/>
          </a:bodyPr>
          <a:lstStyle/>
          <a:p>
            <a:r>
              <a:rPr lang="en-US" altLang="ja-JP" dirty="0"/>
              <a:t>Nakanishi H</a:t>
            </a:r>
            <a:r>
              <a:rPr lang="en-US" dirty="0"/>
              <a:t>. </a:t>
            </a:r>
            <a:r>
              <a:rPr lang="en-US" altLang="ja-JP" dirty="0"/>
              <a:t>IOVS</a:t>
            </a:r>
            <a:r>
              <a:rPr lang="en-US" dirty="0"/>
              <a:t>. 201</a:t>
            </a:r>
            <a:r>
              <a:rPr lang="en-US" altLang="ja-JP" dirty="0"/>
              <a:t>6</a:t>
            </a:r>
            <a:endParaRPr lang="en-US" dirty="0"/>
          </a:p>
        </p:txBody>
      </p:sp>
      <p:pic>
        <p:nvPicPr>
          <p:cNvPr id="3" name="Picture 13" descr="Cove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4864032" y="4217773"/>
            <a:ext cx="3651318" cy="216495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147601" y="6421330"/>
            <a:ext cx="3424399" cy="369332"/>
          </a:xfrm>
          <a:prstGeom prst="rect">
            <a:avLst/>
          </a:prstGeom>
        </p:spPr>
        <p:txBody>
          <a:bodyPr wrap="none">
            <a:spAutoFit/>
          </a:bodyPr>
          <a:lstStyle/>
          <a:p>
            <a:r>
              <a:rPr lang="en-US" dirty="0"/>
              <a:t>Hood DC. </a:t>
            </a:r>
            <a:r>
              <a:rPr lang="en-US" dirty="0" err="1"/>
              <a:t>Prog</a:t>
            </a:r>
            <a:r>
              <a:rPr lang="en-US" dirty="0"/>
              <a:t> </a:t>
            </a:r>
            <a:r>
              <a:rPr lang="en-US" dirty="0" err="1"/>
              <a:t>Retin</a:t>
            </a:r>
            <a:r>
              <a:rPr lang="en-US" dirty="0"/>
              <a:t> Eye Res. 2013</a:t>
            </a:r>
          </a:p>
        </p:txBody>
      </p:sp>
      <p:grpSp>
        <p:nvGrpSpPr>
          <p:cNvPr id="15" name="Group 14"/>
          <p:cNvGrpSpPr/>
          <p:nvPr/>
        </p:nvGrpSpPr>
        <p:grpSpPr>
          <a:xfrm>
            <a:off x="7011675" y="4801884"/>
            <a:ext cx="1672616" cy="1619446"/>
            <a:chOff x="6835267" y="2666314"/>
            <a:chExt cx="1672616" cy="1619446"/>
          </a:xfrm>
        </p:grpSpPr>
        <p:sp>
          <p:nvSpPr>
            <p:cNvPr id="5" name="Pie 4"/>
            <p:cNvSpPr>
              <a:spLocks noChangeAspect="1"/>
            </p:cNvSpPr>
            <p:nvPr/>
          </p:nvSpPr>
          <p:spPr>
            <a:xfrm>
              <a:off x="7108285" y="2666314"/>
              <a:ext cx="1044000" cy="1044000"/>
            </a:xfrm>
            <a:prstGeom prst="pie">
              <a:avLst>
                <a:gd name="adj1" fmla="val 5930015"/>
                <a:gd name="adj2" fmla="val 14085179"/>
              </a:avLst>
            </a:prstGeom>
            <a:solidFill>
              <a:srgbClr val="FF0000">
                <a:alpha val="8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835267" y="3824095"/>
              <a:ext cx="1672616"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400" dirty="0"/>
                <a:t>135 </a:t>
              </a:r>
              <a:r>
                <a:rPr lang="en-US" dirty="0"/>
                <a:t>degree</a:t>
              </a:r>
            </a:p>
          </p:txBody>
        </p:sp>
      </p:grpSp>
      <p:grpSp>
        <p:nvGrpSpPr>
          <p:cNvPr id="8" name="Group 7"/>
          <p:cNvGrpSpPr/>
          <p:nvPr/>
        </p:nvGrpSpPr>
        <p:grpSpPr>
          <a:xfrm>
            <a:off x="4961965" y="1643355"/>
            <a:ext cx="3905823" cy="2702661"/>
            <a:chOff x="4961965" y="1643355"/>
            <a:chExt cx="3905823" cy="2702661"/>
          </a:xfrm>
        </p:grpSpPr>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61965" y="1996192"/>
              <a:ext cx="3722326" cy="1584991"/>
            </a:xfrm>
            <a:prstGeom prst="rect">
              <a:avLst/>
            </a:prstGeom>
          </p:spPr>
        </p:pic>
        <p:sp>
          <p:nvSpPr>
            <p:cNvPr id="16" name="Shape 210"/>
            <p:cNvSpPr/>
            <p:nvPr/>
          </p:nvSpPr>
          <p:spPr>
            <a:xfrm>
              <a:off x="5155561" y="3646220"/>
              <a:ext cx="3712227" cy="699796"/>
            </a:xfrm>
            <a:prstGeom prst="rect">
              <a:avLst/>
            </a:prstGeom>
            <a:noFill/>
            <a:ln>
              <a:noFill/>
            </a:ln>
          </p:spPr>
          <p:txBody>
            <a:bodyPr lIns="68569" tIns="34275" rIns="68569" bIns="34275" anchor="t" anchorCtr="0">
              <a:noAutofit/>
            </a:bodyPr>
            <a:lstStyle/>
            <a:p>
              <a:pPr algn="r">
                <a:buSzPct val="25000"/>
              </a:pPr>
              <a:r>
                <a:rPr lang="en-US" dirty="0">
                  <a:latin typeface="Calibri"/>
                  <a:ea typeface="Calibri"/>
                  <a:cs typeface="Calibri"/>
                  <a:sym typeface="Calibri"/>
                </a:rPr>
                <a:t>Zhang C. Ophthalmology 2014</a:t>
              </a:r>
            </a:p>
          </p:txBody>
        </p:sp>
        <p:sp>
          <p:nvSpPr>
            <p:cNvPr id="17" name="TextBox 16"/>
            <p:cNvSpPr txBox="1"/>
            <p:nvPr/>
          </p:nvSpPr>
          <p:spPr>
            <a:xfrm>
              <a:off x="6970385" y="1643355"/>
              <a:ext cx="1672616"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ja-JP" sz="2400" dirty="0"/>
                <a:t>180</a:t>
              </a:r>
              <a:r>
                <a:rPr lang="en-US" dirty="0"/>
                <a:t>degree</a:t>
              </a:r>
            </a:p>
          </p:txBody>
        </p:sp>
      </p:grpSp>
      <p:pic>
        <p:nvPicPr>
          <p:cNvPr id="18" name="Picture 17"/>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80123" y="2573737"/>
            <a:ext cx="4436077" cy="2965622"/>
          </a:xfrm>
          <a:prstGeom prst="rect">
            <a:avLst/>
          </a:prstGeom>
        </p:spPr>
      </p:pic>
      <p:sp>
        <p:nvSpPr>
          <p:cNvPr id="6" name="TextBox 5"/>
          <p:cNvSpPr txBox="1"/>
          <p:nvPr/>
        </p:nvSpPr>
        <p:spPr>
          <a:xfrm>
            <a:off x="4788771" y="1946708"/>
            <a:ext cx="733579" cy="369332"/>
          </a:xfrm>
          <a:prstGeom prst="rect">
            <a:avLst/>
          </a:prstGeom>
          <a:noFill/>
        </p:spPr>
        <p:txBody>
          <a:bodyPr wrap="square" rtlCol="0">
            <a:spAutoFit/>
          </a:bodyPr>
          <a:lstStyle/>
          <a:p>
            <a:pPr algn="ctr"/>
            <a:r>
              <a:rPr lang="en-US"/>
              <a:t>24-2 </a:t>
            </a:r>
          </a:p>
        </p:txBody>
      </p:sp>
    </p:spTree>
    <p:extLst>
      <p:ext uri="{BB962C8B-B14F-4D97-AF65-F5344CB8AC3E}">
        <p14:creationId xmlns:p14="http://schemas.microsoft.com/office/powerpoint/2010/main" val="144710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0CDFE9F1-60C1-A546-8DBB-5B262D463F2C}"/>
              </a:ext>
            </a:extLst>
          </p:cNvPr>
          <p:cNvGrpSpPr/>
          <p:nvPr/>
        </p:nvGrpSpPr>
        <p:grpSpPr>
          <a:xfrm>
            <a:off x="285318" y="2087563"/>
            <a:ext cx="8500340" cy="2755900"/>
            <a:chOff x="390979" y="2273300"/>
            <a:chExt cx="9479642" cy="3073400"/>
          </a:xfrm>
        </p:grpSpPr>
        <p:pic>
          <p:nvPicPr>
            <p:cNvPr id="2" name="図 1">
              <a:extLst>
                <a:ext uri="{FF2B5EF4-FFF2-40B4-BE49-F238E27FC236}">
                  <a16:creationId xmlns:a16="http://schemas.microsoft.com/office/drawing/2014/main" id="{B457466F-0DEC-BF4C-821C-65D3AF5C0F52}"/>
                </a:ext>
              </a:extLst>
            </p:cNvPr>
            <p:cNvPicPr>
              <a:picLocks noChangeAspect="1"/>
            </p:cNvPicPr>
            <p:nvPr/>
          </p:nvPicPr>
          <p:blipFill>
            <a:blip r:embed="rId3"/>
            <a:stretch>
              <a:fillRect/>
            </a:stretch>
          </p:blipFill>
          <p:spPr>
            <a:xfrm>
              <a:off x="5130800" y="2273300"/>
              <a:ext cx="4739821" cy="3073400"/>
            </a:xfrm>
            <a:prstGeom prst="rect">
              <a:avLst/>
            </a:prstGeom>
          </p:spPr>
        </p:pic>
        <p:pic>
          <p:nvPicPr>
            <p:cNvPr id="3" name="図 2">
              <a:extLst>
                <a:ext uri="{FF2B5EF4-FFF2-40B4-BE49-F238E27FC236}">
                  <a16:creationId xmlns:a16="http://schemas.microsoft.com/office/drawing/2014/main" id="{D6CB4FD1-C4A1-AE41-8A5D-E835482E6C79}"/>
                </a:ext>
              </a:extLst>
            </p:cNvPr>
            <p:cNvPicPr>
              <a:picLocks noChangeAspect="1"/>
            </p:cNvPicPr>
            <p:nvPr/>
          </p:nvPicPr>
          <p:blipFill>
            <a:blip r:embed="rId4"/>
            <a:stretch>
              <a:fillRect/>
            </a:stretch>
          </p:blipFill>
          <p:spPr>
            <a:xfrm>
              <a:off x="390979" y="2273300"/>
              <a:ext cx="4739821" cy="3073400"/>
            </a:xfrm>
            <a:prstGeom prst="rect">
              <a:avLst/>
            </a:prstGeom>
          </p:spPr>
        </p:pic>
      </p:grpSp>
      <p:sp>
        <p:nvSpPr>
          <p:cNvPr id="5" name="正方形/長方形 4">
            <a:extLst>
              <a:ext uri="{FF2B5EF4-FFF2-40B4-BE49-F238E27FC236}">
                <a16:creationId xmlns:a16="http://schemas.microsoft.com/office/drawing/2014/main" id="{E552F919-D3DA-614B-B673-60334FD09FD5}"/>
              </a:ext>
            </a:extLst>
          </p:cNvPr>
          <p:cNvSpPr/>
          <p:nvPr/>
        </p:nvSpPr>
        <p:spPr>
          <a:xfrm>
            <a:off x="5639965" y="6399312"/>
            <a:ext cx="3219151" cy="307777"/>
          </a:xfrm>
          <a:prstGeom prst="rect">
            <a:avLst/>
          </a:prstGeom>
        </p:spPr>
        <p:txBody>
          <a:bodyPr wrap="none">
            <a:spAutoFit/>
          </a:bodyPr>
          <a:lstStyle/>
          <a:p>
            <a:r>
              <a:rPr lang="en-US" altLang="ja-JP" dirty="0">
                <a:latin typeface="Helvetica" pitchFamily="2" charset="0"/>
              </a:rPr>
              <a:t> Zhang X et al. Am J Ophthalmol 2017</a:t>
            </a:r>
            <a:endParaRPr lang="en-US" altLang="ja-JP" dirty="0">
              <a:effectLst/>
              <a:latin typeface="Helvetica" pitchFamily="2" charset="0"/>
            </a:endParaRPr>
          </a:p>
        </p:txBody>
      </p:sp>
      <p:sp>
        <p:nvSpPr>
          <p:cNvPr id="6" name="正方形/長方形 5">
            <a:extLst>
              <a:ext uri="{FF2B5EF4-FFF2-40B4-BE49-F238E27FC236}">
                <a16:creationId xmlns:a16="http://schemas.microsoft.com/office/drawing/2014/main" id="{CBB675F6-8500-DD43-BEE8-0B5DC96278F6}"/>
              </a:ext>
            </a:extLst>
          </p:cNvPr>
          <p:cNvSpPr/>
          <p:nvPr/>
        </p:nvSpPr>
        <p:spPr>
          <a:xfrm>
            <a:off x="2154670" y="966173"/>
            <a:ext cx="4572000" cy="954107"/>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lgn="ctr"/>
            <a:r>
              <a:rPr lang="ja-JP" altLang="en-US">
                <a:latin typeface="Helvetica" pitchFamily="2" charset="0"/>
              </a:rPr>
              <a:t>対象；</a:t>
            </a:r>
            <a:r>
              <a:rPr lang="en-US" altLang="ja-JP" dirty="0">
                <a:latin typeface="Helvetica" pitchFamily="2" charset="0"/>
              </a:rPr>
              <a:t>356 GS+PPG + 153 PG </a:t>
            </a:r>
          </a:p>
          <a:p>
            <a:pPr algn="ctr"/>
            <a:r>
              <a:rPr lang="ja-JP" altLang="en-US">
                <a:effectLst/>
                <a:latin typeface="Helvetica" pitchFamily="2" charset="0"/>
              </a:rPr>
              <a:t>観察期間</a:t>
            </a:r>
            <a:r>
              <a:rPr lang="en-US" altLang="ja-JP" dirty="0">
                <a:effectLst/>
                <a:latin typeface="Helvetica" pitchFamily="2" charset="0"/>
              </a:rPr>
              <a:t> </a:t>
            </a:r>
            <a:r>
              <a:rPr lang="ja-JP" altLang="en-US">
                <a:effectLst/>
                <a:latin typeface="Helvetica" pitchFamily="2" charset="0"/>
              </a:rPr>
              <a:t>平均</a:t>
            </a:r>
            <a:r>
              <a:rPr lang="en-US" altLang="ja-JP" dirty="0">
                <a:effectLst/>
                <a:latin typeface="Helvetica" pitchFamily="2" charset="0"/>
              </a:rPr>
              <a:t>54</a:t>
            </a:r>
            <a:r>
              <a:rPr lang="ja-JP" altLang="en-US">
                <a:latin typeface="Helvetica" pitchFamily="2" charset="0"/>
              </a:rPr>
              <a:t>ヶ月</a:t>
            </a:r>
            <a:endParaRPr lang="en-US" altLang="ja-JP" dirty="0">
              <a:latin typeface="Helvetica" pitchFamily="2" charset="0"/>
            </a:endParaRPr>
          </a:p>
          <a:p>
            <a:pPr algn="ctr"/>
            <a:r>
              <a:rPr lang="en-US" altLang="ja-JP" dirty="0">
                <a:effectLst/>
                <a:latin typeface="Helvetica" pitchFamily="2" charset="0"/>
              </a:rPr>
              <a:t>MD,</a:t>
            </a:r>
            <a:r>
              <a:rPr lang="en-US" altLang="ja-JP" dirty="0">
                <a:latin typeface="Helvetica" pitchFamily="2" charset="0"/>
              </a:rPr>
              <a:t>VFI; event trend</a:t>
            </a:r>
          </a:p>
          <a:p>
            <a:pPr algn="ctr"/>
            <a:r>
              <a:rPr lang="en-US" altLang="ja-JP" dirty="0">
                <a:effectLst/>
                <a:latin typeface="Helvetica" pitchFamily="2" charset="0"/>
              </a:rPr>
              <a:t>OCT </a:t>
            </a:r>
            <a:r>
              <a:rPr lang="en-US" altLang="ja-JP" dirty="0">
                <a:latin typeface="Helvetica" pitchFamily="2" charset="0"/>
              </a:rPr>
              <a:t>(GCC, cpRNFLT); event trend</a:t>
            </a:r>
            <a:endParaRPr lang="en-US" altLang="ja-JP" dirty="0">
              <a:effectLst/>
              <a:latin typeface="Helvetica" pitchFamily="2" charset="0"/>
            </a:endParaRPr>
          </a:p>
        </p:txBody>
      </p:sp>
      <p:sp>
        <p:nvSpPr>
          <p:cNvPr id="7" name="テキスト ボックス 6">
            <a:extLst>
              <a:ext uri="{FF2B5EF4-FFF2-40B4-BE49-F238E27FC236}">
                <a16:creationId xmlns:a16="http://schemas.microsoft.com/office/drawing/2014/main" id="{3C87300B-BB6A-D14E-A2AB-9CB5FF29CD36}"/>
              </a:ext>
            </a:extLst>
          </p:cNvPr>
          <p:cNvSpPr txBox="1"/>
          <p:nvPr/>
        </p:nvSpPr>
        <p:spPr>
          <a:xfrm>
            <a:off x="692693" y="5114072"/>
            <a:ext cx="7685590" cy="1200329"/>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kumimoji="1" lang="ja-JP" altLang="en-US" sz="3600"/>
              <a:t>緑内障進行検出</a:t>
            </a:r>
            <a:r>
              <a:rPr kumimoji="1" lang="ja-JP" altLang="en-US" sz="3600" dirty="0"/>
              <a:t>　</a:t>
            </a:r>
            <a:r>
              <a:rPr kumimoji="1" lang="en-US" altLang="ja-JP" sz="3600" dirty="0"/>
              <a:t>OCT</a:t>
            </a:r>
            <a:r>
              <a:rPr kumimoji="1" lang="ja-JP" altLang="en-US" sz="3600"/>
              <a:t>　</a:t>
            </a:r>
            <a:r>
              <a:rPr kumimoji="1" lang="en-US" altLang="ja-JP" sz="3600" dirty="0"/>
              <a:t>&gt;</a:t>
            </a:r>
            <a:r>
              <a:rPr kumimoji="1" lang="ja-JP" altLang="en-US" sz="3600"/>
              <a:t>　</a:t>
            </a:r>
            <a:r>
              <a:rPr kumimoji="1" lang="en-US" altLang="ja-JP" sz="3600" dirty="0"/>
              <a:t>VF</a:t>
            </a:r>
          </a:p>
          <a:p>
            <a:pPr algn="ctr"/>
            <a:r>
              <a:rPr kumimoji="1" lang="ja-JP" altLang="en-US" sz="3600"/>
              <a:t>極早期（</a:t>
            </a:r>
            <a:r>
              <a:rPr kumimoji="1" lang="en-US" altLang="ja-JP" sz="3600" dirty="0"/>
              <a:t>GS/PPG</a:t>
            </a:r>
            <a:r>
              <a:rPr kumimoji="1" lang="ja-JP" altLang="en-US" sz="3600"/>
              <a:t>）でより差が大きい</a:t>
            </a:r>
          </a:p>
        </p:txBody>
      </p:sp>
      <p:sp>
        <p:nvSpPr>
          <p:cNvPr id="8" name="テキスト ボックス 2">
            <a:extLst>
              <a:ext uri="{FF2B5EF4-FFF2-40B4-BE49-F238E27FC236}">
                <a16:creationId xmlns:a16="http://schemas.microsoft.com/office/drawing/2014/main" id="{7FE4D252-CCEC-894A-BE51-FE652C1D615E}"/>
              </a:ext>
            </a:extLst>
          </p:cNvPr>
          <p:cNvSpPr txBox="1">
            <a:spLocks noChangeArrowheads="1"/>
          </p:cNvSpPr>
          <p:nvPr/>
        </p:nvSpPr>
        <p:spPr bwMode="auto">
          <a:xfrm>
            <a:off x="1903998" y="198995"/>
            <a:ext cx="4767652"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sz="3200">
                <a:solidFill>
                  <a:srgbClr val="000000"/>
                </a:solidFill>
              </a:rPr>
              <a:t>緑内障進行；</a:t>
            </a:r>
            <a:r>
              <a:rPr lang="en-US" altLang="ja-JP" sz="3200" dirty="0">
                <a:solidFill>
                  <a:srgbClr val="000000"/>
                </a:solidFill>
              </a:rPr>
              <a:t>OCT vs SAP</a:t>
            </a:r>
            <a:endParaRPr lang="ja-JP" altLang="en-US" sz="3200" dirty="0">
              <a:solidFill>
                <a:srgbClr val="000000"/>
              </a:solidFill>
            </a:endParaRPr>
          </a:p>
        </p:txBody>
      </p:sp>
      <p:sp>
        <p:nvSpPr>
          <p:cNvPr id="9" name="テキスト ボックス 8">
            <a:extLst>
              <a:ext uri="{FF2B5EF4-FFF2-40B4-BE49-F238E27FC236}">
                <a16:creationId xmlns:a16="http://schemas.microsoft.com/office/drawing/2014/main" id="{F2255D93-3CC7-8C40-905F-79E2CDABD8BE}"/>
              </a:ext>
            </a:extLst>
          </p:cNvPr>
          <p:cNvSpPr txBox="1"/>
          <p:nvPr/>
        </p:nvSpPr>
        <p:spPr>
          <a:xfrm>
            <a:off x="1409700" y="2120900"/>
            <a:ext cx="213360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kumimoji="1" lang="en-US" altLang="ja-JP" sz="1800" dirty="0"/>
              <a:t>GS/PPG</a:t>
            </a:r>
            <a:endParaRPr kumimoji="1" lang="ja-JP" altLang="en-US" sz="1800"/>
          </a:p>
        </p:txBody>
      </p:sp>
      <p:sp>
        <p:nvSpPr>
          <p:cNvPr id="10" name="テキスト ボックス 9">
            <a:extLst>
              <a:ext uri="{FF2B5EF4-FFF2-40B4-BE49-F238E27FC236}">
                <a16:creationId xmlns:a16="http://schemas.microsoft.com/office/drawing/2014/main" id="{AC9B9466-A938-A146-AC5C-6CCD331C5ACA}"/>
              </a:ext>
            </a:extLst>
          </p:cNvPr>
          <p:cNvSpPr txBox="1"/>
          <p:nvPr/>
        </p:nvSpPr>
        <p:spPr>
          <a:xfrm>
            <a:off x="5659870" y="2120900"/>
            <a:ext cx="21336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en-US" altLang="ja-JP" sz="1800" dirty="0"/>
              <a:t>PG</a:t>
            </a:r>
            <a:endParaRPr kumimoji="1" lang="ja-JP" altLang="en-US" sz="1800"/>
          </a:p>
        </p:txBody>
      </p:sp>
    </p:spTree>
    <p:extLst>
      <p:ext uri="{BB962C8B-B14F-4D97-AF65-F5344CB8AC3E}">
        <p14:creationId xmlns:p14="http://schemas.microsoft.com/office/powerpoint/2010/main" val="137121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7"/>
          <p:cNvSpPr txBox="1">
            <a:spLocks noGrp="1"/>
          </p:cNvSpPr>
          <p:nvPr>
            <p:ph type="title"/>
          </p:nvPr>
        </p:nvSpPr>
        <p:spPr>
          <a:xfrm>
            <a:off x="628649" y="214769"/>
            <a:ext cx="78867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1100"/>
              <a:buFont typeface="Calibri"/>
              <a:buNone/>
            </a:pPr>
            <a:r>
              <a:rPr lang="ja-JP" sz="4400" b="0" i="0" u="none" strike="noStrike" cap="none">
                <a:solidFill>
                  <a:schemeClr val="dk1"/>
                </a:solidFill>
                <a:latin typeface="Cambria"/>
                <a:ea typeface="Cambria"/>
                <a:cs typeface="Cambria"/>
                <a:sym typeface="Cambria"/>
              </a:rPr>
              <a:t>緑内障の検査</a:t>
            </a:r>
            <a:endParaRPr dirty="0"/>
          </a:p>
        </p:txBody>
      </p:sp>
      <p:sp>
        <p:nvSpPr>
          <p:cNvPr id="164" name="Google Shape;164;p17"/>
          <p:cNvSpPr txBox="1"/>
          <p:nvPr/>
        </p:nvSpPr>
        <p:spPr>
          <a:xfrm>
            <a:off x="4207112" y="2502769"/>
            <a:ext cx="4637343"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Quattrocento Sans"/>
              <a:buNone/>
            </a:pPr>
            <a:r>
              <a:rPr lang="ja-JP" sz="3200" b="0" i="0" u="none" strike="noStrike" cap="none">
                <a:solidFill>
                  <a:schemeClr val="dk1"/>
                </a:solidFill>
                <a:latin typeface="Cambria"/>
                <a:ea typeface="Cambria"/>
                <a:cs typeface="Cambria"/>
                <a:sym typeface="Cambria"/>
              </a:rPr>
              <a:t>静的視野検査：</a:t>
            </a:r>
            <a:r>
              <a:rPr lang="en-US" altLang="ja-JP" sz="3200" dirty="0">
                <a:solidFill>
                  <a:schemeClr val="dk1"/>
                </a:solidFill>
                <a:latin typeface="Cambria"/>
                <a:ea typeface="Cambria"/>
                <a:cs typeface="Cambria"/>
                <a:sym typeface="Cambria"/>
              </a:rPr>
              <a:t>HFA</a:t>
            </a:r>
            <a:endParaRPr sz="3200" b="0" i="0" u="none" strike="noStrike" cap="none" dirty="0">
              <a:solidFill>
                <a:schemeClr val="dk1"/>
              </a:solidFill>
              <a:latin typeface="Cambria"/>
              <a:ea typeface="Cambria"/>
              <a:cs typeface="Cambria"/>
              <a:sym typeface="Cambria"/>
            </a:endParaRPr>
          </a:p>
        </p:txBody>
      </p:sp>
      <p:sp>
        <p:nvSpPr>
          <p:cNvPr id="165" name="Google Shape;165;p17"/>
          <p:cNvSpPr txBox="1"/>
          <p:nvPr/>
        </p:nvSpPr>
        <p:spPr>
          <a:xfrm>
            <a:off x="4207110" y="5181786"/>
            <a:ext cx="4794999" cy="611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Quattrocento Sans"/>
              <a:buNone/>
            </a:pPr>
            <a:r>
              <a:rPr lang="ja-JP" sz="3200" b="0" i="0" u="none" strike="noStrike" cap="none">
                <a:solidFill>
                  <a:schemeClr val="dk1"/>
                </a:solidFill>
                <a:latin typeface="Cambria"/>
                <a:ea typeface="Cambria"/>
                <a:cs typeface="Cambria"/>
                <a:sym typeface="Cambria"/>
              </a:rPr>
              <a:t>光干渉断層計：</a:t>
            </a:r>
            <a:r>
              <a:rPr lang="en-US" altLang="ja-JP" sz="3200" dirty="0">
                <a:solidFill>
                  <a:schemeClr val="dk1"/>
                </a:solidFill>
                <a:latin typeface="Cambria"/>
                <a:ea typeface="Cambria"/>
                <a:cs typeface="Cambria"/>
                <a:sym typeface="Cambria"/>
              </a:rPr>
              <a:t>OCT</a:t>
            </a:r>
          </a:p>
          <a:p>
            <a:pPr marL="0" marR="0" lvl="0" indent="0" algn="l" rtl="0">
              <a:lnSpc>
                <a:spcPct val="100000"/>
              </a:lnSpc>
              <a:spcBef>
                <a:spcPts val="0"/>
              </a:spcBef>
              <a:spcAft>
                <a:spcPts val="0"/>
              </a:spcAft>
              <a:buClr>
                <a:schemeClr val="dk1"/>
              </a:buClr>
              <a:buSzPts val="800"/>
              <a:buFont typeface="Quattrocento Sans"/>
              <a:buNone/>
            </a:pPr>
            <a:r>
              <a:rPr lang="en-US" altLang="ja-JP" sz="3200" dirty="0">
                <a:solidFill>
                  <a:schemeClr val="dk1"/>
                </a:solidFill>
                <a:latin typeface="Cambria"/>
                <a:ea typeface="Cambria"/>
                <a:cs typeface="Cambria"/>
                <a:sym typeface="Cambria"/>
              </a:rPr>
              <a:t> - SD-OCT, SS-OCT </a:t>
            </a:r>
          </a:p>
          <a:p>
            <a:pPr marL="0" marR="0" lvl="0" indent="0" algn="l" rtl="0">
              <a:lnSpc>
                <a:spcPct val="100000"/>
              </a:lnSpc>
              <a:spcBef>
                <a:spcPts val="0"/>
              </a:spcBef>
              <a:spcAft>
                <a:spcPts val="0"/>
              </a:spcAft>
              <a:buClr>
                <a:schemeClr val="dk1"/>
              </a:buClr>
              <a:buSzPts val="800"/>
              <a:buFont typeface="Quattrocento Sans"/>
              <a:buNone/>
            </a:pPr>
            <a:r>
              <a:rPr lang="en-US" altLang="ja-JP" sz="3200" b="0" i="0" u="none" strike="noStrike" cap="none" dirty="0">
                <a:solidFill>
                  <a:schemeClr val="dk1"/>
                </a:solidFill>
                <a:latin typeface="Cambria"/>
                <a:ea typeface="Cambria"/>
                <a:cs typeface="Cambria"/>
                <a:sym typeface="Cambria"/>
              </a:rPr>
              <a:t> - OCT angiography</a:t>
            </a:r>
            <a:endParaRPr sz="3200" b="0" i="0" u="none" strike="noStrike" cap="none" dirty="0">
              <a:solidFill>
                <a:schemeClr val="dk1"/>
              </a:solidFill>
              <a:latin typeface="Cambria"/>
              <a:ea typeface="Cambria"/>
              <a:cs typeface="Cambria"/>
              <a:sym typeface="Cambria"/>
            </a:endParaRPr>
          </a:p>
        </p:txBody>
      </p:sp>
      <p:sp>
        <p:nvSpPr>
          <p:cNvPr id="166" name="Google Shape;166;p17"/>
          <p:cNvSpPr txBox="1"/>
          <p:nvPr/>
        </p:nvSpPr>
        <p:spPr>
          <a:xfrm>
            <a:off x="4207112" y="1469594"/>
            <a:ext cx="1041565" cy="584775"/>
          </a:xfrm>
          <a:prstGeom prst="rect">
            <a:avLst/>
          </a:prstGeom>
          <a:solidFill>
            <a:srgbClr val="FFFF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Quattrocento Sans"/>
              <a:buNone/>
            </a:pPr>
            <a:r>
              <a:rPr lang="ja-JP" sz="3200" b="0" i="0" u="none" strike="noStrike" cap="none">
                <a:solidFill>
                  <a:schemeClr val="dk1"/>
                </a:solidFill>
                <a:latin typeface="Cambria"/>
                <a:ea typeface="Cambria"/>
                <a:cs typeface="Cambria"/>
                <a:sym typeface="Cambria"/>
              </a:rPr>
              <a:t>機能</a:t>
            </a:r>
            <a:endParaRPr sz="3200" b="0" i="0" u="none" strike="noStrike" cap="none">
              <a:solidFill>
                <a:schemeClr val="dk1"/>
              </a:solidFill>
              <a:latin typeface="Cambria"/>
              <a:ea typeface="Cambria"/>
              <a:cs typeface="Cambria"/>
              <a:sym typeface="Cambria"/>
            </a:endParaRPr>
          </a:p>
        </p:txBody>
      </p:sp>
      <p:sp>
        <p:nvSpPr>
          <p:cNvPr id="167" name="Google Shape;167;p17"/>
          <p:cNvSpPr txBox="1"/>
          <p:nvPr/>
        </p:nvSpPr>
        <p:spPr>
          <a:xfrm>
            <a:off x="4207111" y="4365103"/>
            <a:ext cx="1041565" cy="584775"/>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Quattrocento Sans"/>
              <a:buNone/>
            </a:pPr>
            <a:r>
              <a:rPr lang="ja-JP" sz="3200" b="0" i="0" u="none" strike="noStrike" cap="none">
                <a:solidFill>
                  <a:srgbClr val="FFFFFF"/>
                </a:solidFill>
                <a:latin typeface="Cambria"/>
                <a:ea typeface="Cambria"/>
                <a:cs typeface="Cambria"/>
                <a:sym typeface="Cambria"/>
              </a:rPr>
              <a:t>構造</a:t>
            </a:r>
            <a:endParaRPr sz="3200" b="0" i="0" u="none" strike="noStrike" cap="none">
              <a:solidFill>
                <a:srgbClr val="FFFFFF"/>
              </a:solidFill>
              <a:latin typeface="Cambria"/>
              <a:ea typeface="Cambria"/>
              <a:cs typeface="Cambria"/>
              <a:sym typeface="Cambria"/>
            </a:endParaRPr>
          </a:p>
        </p:txBody>
      </p:sp>
      <p:pic>
        <p:nvPicPr>
          <p:cNvPr id="168" name="Google Shape;168;p17"/>
          <p:cNvPicPr preferRelativeResize="0"/>
          <p:nvPr/>
        </p:nvPicPr>
        <p:blipFill>
          <a:blip r:embed="rId3">
            <a:alphaModFix/>
          </a:blip>
          <a:stretch>
            <a:fillRect/>
          </a:stretch>
        </p:blipFill>
        <p:spPr>
          <a:xfrm>
            <a:off x="1243578" y="1535182"/>
            <a:ext cx="2519972" cy="2519972"/>
          </a:xfrm>
          <a:prstGeom prst="rect">
            <a:avLst/>
          </a:prstGeom>
          <a:noFill/>
          <a:ln>
            <a:noFill/>
          </a:ln>
        </p:spPr>
      </p:pic>
      <p:pic>
        <p:nvPicPr>
          <p:cNvPr id="169" name="Google Shape;169;p17"/>
          <p:cNvPicPr preferRelativeResize="0"/>
          <p:nvPr/>
        </p:nvPicPr>
        <p:blipFill>
          <a:blip r:embed="rId4">
            <a:alphaModFix/>
          </a:blip>
          <a:stretch>
            <a:fillRect/>
          </a:stretch>
        </p:blipFill>
        <p:spPr>
          <a:xfrm>
            <a:off x="838200" y="4207554"/>
            <a:ext cx="3330728" cy="2498046"/>
          </a:xfrm>
          <a:prstGeom prst="rect">
            <a:avLst/>
          </a:prstGeom>
          <a:noFill/>
          <a:ln>
            <a:noFill/>
          </a:ln>
        </p:spPr>
      </p:pic>
      <p:sp>
        <p:nvSpPr>
          <p:cNvPr id="9" name="テキスト ボックス 8">
            <a:extLst>
              <a:ext uri="{FF2B5EF4-FFF2-40B4-BE49-F238E27FC236}">
                <a16:creationId xmlns:a16="http://schemas.microsoft.com/office/drawing/2014/main" id="{212BBE7F-D9DC-3B49-82D3-68047505FF1B}"/>
              </a:ext>
            </a:extLst>
          </p:cNvPr>
          <p:cNvSpPr txBox="1">
            <a:spLocks noChangeArrowheads="1"/>
          </p:cNvSpPr>
          <p:nvPr/>
        </p:nvSpPr>
        <p:spPr bwMode="auto">
          <a:xfrm>
            <a:off x="1189830" y="3385091"/>
            <a:ext cx="6764337" cy="1323439"/>
          </a:xfrm>
          <a:prstGeom prst="rect">
            <a:avLst/>
          </a:prstGeom>
          <a:solidFill>
            <a:srgbClr val="3333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r>
              <a:rPr lang="ja-JP" altLang="en-US" sz="3200">
                <a:solidFill>
                  <a:srgbClr val="FFFF00"/>
                </a:solidFill>
              </a:rPr>
              <a:t>緑内障診療</a:t>
            </a:r>
            <a:endParaRPr lang="en-US" altLang="ja-JP" sz="3200" dirty="0">
              <a:solidFill>
                <a:srgbClr val="FFFF00"/>
              </a:solidFill>
            </a:endParaRPr>
          </a:p>
          <a:p>
            <a:pPr algn="ctr" eaLnBrk="1" hangingPunct="1"/>
            <a:r>
              <a:rPr lang="en-US" altLang="ja-JP" sz="4800" dirty="0">
                <a:solidFill>
                  <a:srgbClr val="FFFF00"/>
                </a:solidFill>
              </a:rPr>
              <a:t>OCT</a:t>
            </a:r>
            <a:r>
              <a:rPr lang="ja-JP" altLang="en-US" sz="3200">
                <a:solidFill>
                  <a:srgbClr val="FFFF00"/>
                </a:solidFill>
              </a:rPr>
              <a:t>　＞　</a:t>
            </a:r>
            <a:r>
              <a:rPr lang="en-US" altLang="ja-JP" sz="3200" dirty="0">
                <a:solidFill>
                  <a:srgbClr val="FFFF00"/>
                </a:solidFill>
              </a:rPr>
              <a:t>VF</a:t>
            </a:r>
            <a:endParaRPr lang="ja-JP" altLang="en-US" sz="3200" dirty="0">
              <a:solidFill>
                <a:srgbClr val="FFFF00"/>
              </a:solidFill>
            </a:endParaRPr>
          </a:p>
        </p:txBody>
      </p:sp>
    </p:spTree>
    <p:extLst>
      <p:ext uri="{BB962C8B-B14F-4D97-AF65-F5344CB8AC3E}">
        <p14:creationId xmlns:p14="http://schemas.microsoft.com/office/powerpoint/2010/main" val="2167991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4.1|2.9|11.9|4.1"/>
</p:tagLst>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4488</TotalTime>
  <Words>4632</Words>
  <Application>Microsoft Macintosh PowerPoint</Application>
  <PresentationFormat>画面に合わせる (4:3)</PresentationFormat>
  <Paragraphs>640</Paragraphs>
  <Slides>71</Slides>
  <Notes>50</Notes>
  <HiddenSlides>8</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71</vt:i4>
      </vt:variant>
    </vt:vector>
  </HeadingPairs>
  <TitlesOfParts>
    <vt:vector size="83" baseType="lpstr">
      <vt:lpstr>Arial Unicode MS</vt:lpstr>
      <vt:lpstr>ＭＳ Ｐゴシック</vt:lpstr>
      <vt:lpstr>ＭＳ ゴシック</vt:lpstr>
      <vt:lpstr>游ゴシック Light</vt:lpstr>
      <vt:lpstr>Arial</vt:lpstr>
      <vt:lpstr>Calibri</vt:lpstr>
      <vt:lpstr>Cambria</vt:lpstr>
      <vt:lpstr>Helvetica</vt:lpstr>
      <vt:lpstr>Quattrocento Sans</vt:lpstr>
      <vt:lpstr>Times</vt:lpstr>
      <vt:lpstr>Times New Roman</vt:lpstr>
      <vt:lpstr>Office Theme</vt:lpstr>
      <vt:lpstr>CSFI、網膜神経節細胞数でみる緑内障 </vt:lpstr>
      <vt:lpstr>利益相反事項</vt:lpstr>
      <vt:lpstr>緑内障</vt:lpstr>
      <vt:lpstr>緑内障の定義</vt:lpstr>
      <vt:lpstr>緑内障の定義</vt:lpstr>
      <vt:lpstr>緑内障の検査</vt:lpstr>
      <vt:lpstr>PowerPoint プレゼンテーション</vt:lpstr>
      <vt:lpstr>PowerPoint プレゼンテーション</vt:lpstr>
      <vt:lpstr>緑内障の検査</vt:lpstr>
      <vt:lpstr>Structure – function relationship in glaucoma</vt:lpstr>
      <vt:lpstr>HFA24-2測定点とONHの対応</vt:lpstr>
      <vt:lpstr>Garway-Heath Mapの検討</vt:lpstr>
      <vt:lpstr>PowerPoint プレゼンテーション</vt:lpstr>
      <vt:lpstr>黄斑部と視野障害との関係 GCC-HFA10-2</vt:lpstr>
      <vt:lpstr> SAP（早期）とOCT（中後期）得意な部分を組み合わせて評価    </vt:lpstr>
      <vt:lpstr>網膜神経節細胞数（RGC ）を 共通単位に</vt:lpstr>
      <vt:lpstr>PowerPoint プレゼンテーション</vt:lpstr>
      <vt:lpstr>PowerPoint プレゼンテーション</vt:lpstr>
      <vt:lpstr>wRGC(estimated RGC)</vt:lpstr>
      <vt:lpstr>CSFI ; Combined s-f index</vt:lpstr>
      <vt:lpstr>網膜神経節細胞数（RGC ）を 共通単位に</vt:lpstr>
      <vt:lpstr>SAP_RGCとOCT_RGCは良く相関</vt:lpstr>
      <vt:lpstr>PowerPoint プレゼンテーション</vt:lpstr>
      <vt:lpstr>CSFIの緑内障診断力は良好</vt:lpstr>
      <vt:lpstr>cpRNFLよりも全病期をうまく表現</vt:lpstr>
      <vt:lpstr>CSFI, RGC countの既報</vt:lpstr>
      <vt:lpstr>当科での検討</vt:lpstr>
      <vt:lpstr>当科での検討</vt:lpstr>
      <vt:lpstr>目的</vt:lpstr>
      <vt:lpstr>対象</vt:lpstr>
      <vt:lpstr>対象</vt:lpstr>
      <vt:lpstr>wRGC vs MD、VFI</vt:lpstr>
      <vt:lpstr>解析方法</vt:lpstr>
      <vt:lpstr>早期；wrgc vs MD、VFI</vt:lpstr>
      <vt:lpstr>PowerPoint プレゼンテーション</vt:lpstr>
      <vt:lpstr>PowerPoint プレゼンテーション</vt:lpstr>
      <vt:lpstr>小括</vt:lpstr>
      <vt:lpstr>PowerPoint プレゼンテーション</vt:lpstr>
      <vt:lpstr>当科での検討</vt:lpstr>
      <vt:lpstr>Structure-Function models with 6 degree grid (30, 24-2)</vt:lpstr>
      <vt:lpstr>対象</vt:lpstr>
      <vt:lpstr>対象</vt:lpstr>
      <vt:lpstr>RGC_HFA</vt:lpstr>
      <vt:lpstr>PowerPoint プレゼンテーション</vt:lpstr>
      <vt:lpstr>MD10-2 vs RGC_OCT</vt:lpstr>
      <vt:lpstr>RGC_HFA vs RGC_OCT 360 &amp;180 degree</vt:lpstr>
      <vt:lpstr>Displaced test point*</vt:lpstr>
      <vt:lpstr>Displaced RGC_HFA vs. RGC_OCT 360 or 180 degree</vt:lpstr>
      <vt:lpstr>HFA10−2測定点とcpRNFLTの対応 </vt:lpstr>
      <vt:lpstr>小括</vt:lpstr>
      <vt:lpstr>視野測定点とcpRNFLTの対応 </vt:lpstr>
      <vt:lpstr>当科での検討</vt:lpstr>
      <vt:lpstr>正常22例43眼（未発表データ）</vt:lpstr>
      <vt:lpstr>Displacement improved the SF relationship</vt:lpstr>
      <vt:lpstr>HFA10-2、RGC_OCTから算出するRGC数 緑内障病期＋正常</vt:lpstr>
      <vt:lpstr>Why?</vt:lpstr>
      <vt:lpstr>Factors affecting SF relationships</vt:lpstr>
      <vt:lpstr>小括</vt:lpstr>
      <vt:lpstr>結論</vt:lpstr>
      <vt:lpstr>24−2c 測定点</vt:lpstr>
      <vt:lpstr>24-2c配列 (R)</vt:lpstr>
      <vt:lpstr>対象</vt:lpstr>
      <vt:lpstr>対象</vt:lpstr>
      <vt:lpstr>MD10-2（右） と各測定点の相関</vt:lpstr>
      <vt:lpstr>24−2c配列（右）</vt:lpstr>
      <vt:lpstr>24−2c配列（右）</vt:lpstr>
      <vt:lpstr>PowerPoint プレゼンテーション</vt:lpstr>
      <vt:lpstr>meanTDとMD10−2の相関 </vt:lpstr>
      <vt:lpstr>Clustering 10-2 test point using factor analysis</vt:lpstr>
      <vt:lpstr>PowerPoint プレゼンテーション</vt:lpstr>
      <vt:lpstr>視覚10度の神経線維走行と視神経乳頭の対応 </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CSFI、網膜神経節細胞数でみる緑内障 </dc:title>
  <cp:lastModifiedBy>俊平 小川</cp:lastModifiedBy>
  <cp:revision>162</cp:revision>
  <dcterms:modified xsi:type="dcterms:W3CDTF">2018-09-15T15:12:32Z</dcterms:modified>
</cp:coreProperties>
</file>